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2.png"/><Relationship Id="rId4" Type="http://schemas.openxmlformats.org/officeDocument/2006/relationships/image" Target="../media/image-1-2.png"/><Relationship Id="rId5" Type="http://schemas.openxmlformats.org/officeDocument/2006/relationships/image" Target="../media/image-1-2.png"/><Relationship Id="rId6" Type="http://schemas.openxmlformats.org/officeDocument/2006/relationships/image" Target="../media/image-1-2.png"/><Relationship Id="rId7" Type="http://schemas.openxmlformats.org/officeDocument/2006/relationships/image" Target="../media/image-1-2.png"/><Relationship Id="rId8" Type="http://schemas.openxmlformats.org/officeDocument/2006/relationships/image" Target="../media/image-1-2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2.png"/><Relationship Id="rId4" Type="http://schemas.openxmlformats.org/officeDocument/2006/relationships/image" Target="../media/image-2-2.png"/><Relationship Id="rId5" Type="http://schemas.openxmlformats.org/officeDocument/2006/relationships/image" Target="../media/image-2-2.png"/><Relationship Id="rId6" Type="http://schemas.openxmlformats.org/officeDocument/2006/relationships/image" Target="../media/image-2-2.png"/><Relationship Id="rId7" Type="http://schemas.openxmlformats.org/officeDocument/2006/relationships/image" Target="../media/image-2-2.png"/><Relationship Id="rId8" Type="http://schemas.openxmlformats.org/officeDocument/2006/relationships/image" Target="../media/image-2-2.png"/><Relationship Id="rId9" Type="http://schemas.openxmlformats.org/officeDocument/2006/relationships/image" Target="../media/image-2-2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ormats/sample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57200"/>
            <a:ext cx="713232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71600" y="45720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SHARMA BUILDWELL &amp; INTERIORS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1371600" y="749808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Plywood · Laminates · Hardware — SCF 12, Timber Market, Gill Road, Ludhiana 141003, Punjab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1371600" y="950976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GSTIN: 03ABCFS1234J1Z7   ·   +91 XXXXX XXXXX   ·   sales@sharmabuildwell.in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502920" y="1371600"/>
            <a:ext cx="6556248" cy="365760"/>
          </a:xfrm>
          <a:prstGeom prst="rect">
            <a:avLst/>
          </a:prstGeom>
          <a:solidFill>
            <a:srgbClr val="A87546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" y="1371600"/>
            <a:ext cx="6556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QUOTATION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02920" y="184708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TO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02920" y="2048256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Verma Interiors &amp; Associates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02920" y="2267712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45, Industrial Area Phase 2, Chandigarh 160002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502920" y="2487168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GSTIN: 04AAHFV5678K1Z3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4572000" y="1847088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Quotation No.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5897880" y="1847088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QTN-2026-0142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5897880" y="2075688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72000" y="2103120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5897880" y="2103120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5897880" y="2331720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359152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Until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5897880" y="235915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28/08/2026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5897880" y="2587752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02920" y="2807208"/>
            <a:ext cx="6556248" cy="274320"/>
          </a:xfrm>
          <a:prstGeom prst="rect">
            <a:avLst/>
          </a:prstGeom>
          <a:solidFill>
            <a:srgbClr val="F5EDE3"/>
          </a:solidFill>
          <a:ln/>
        </p:spPr>
      </p:sp>
      <p:sp>
        <p:nvSpPr>
          <p:cNvPr id="22" name="Text 19"/>
          <p:cNvSpPr/>
          <p:nvPr/>
        </p:nvSpPr>
        <p:spPr>
          <a:xfrm>
            <a:off x="502920" y="2807208"/>
            <a:ext cx="3840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S.No</a:t>
            </a:r>
            <a:endParaRPr lang="en-US" sz="780" dirty="0"/>
          </a:p>
        </p:txBody>
      </p:sp>
      <p:sp>
        <p:nvSpPr>
          <p:cNvPr id="23" name="Text 20"/>
          <p:cNvSpPr/>
          <p:nvPr/>
        </p:nvSpPr>
        <p:spPr>
          <a:xfrm>
            <a:off x="886968" y="2807208"/>
            <a:ext cx="640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527048" y="2807208"/>
            <a:ext cx="22860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 of Goods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3813048" y="2807208"/>
            <a:ext cx="5029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HSN</a:t>
            </a:r>
            <a:endParaRPr lang="en-US" sz="780" dirty="0"/>
          </a:p>
        </p:txBody>
      </p:sp>
      <p:sp>
        <p:nvSpPr>
          <p:cNvPr id="26" name="Text 23"/>
          <p:cNvSpPr/>
          <p:nvPr/>
        </p:nvSpPr>
        <p:spPr>
          <a:xfrm>
            <a:off x="4315968" y="2807208"/>
            <a:ext cx="3474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Qty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4663440" y="2807208"/>
            <a:ext cx="3840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780" dirty="0"/>
          </a:p>
        </p:txBody>
      </p:sp>
      <p:sp>
        <p:nvSpPr>
          <p:cNvPr id="28" name="Text 25"/>
          <p:cNvSpPr/>
          <p:nvPr/>
        </p:nvSpPr>
        <p:spPr>
          <a:xfrm>
            <a:off x="5047488" y="2807208"/>
            <a:ext cx="731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(₹)</a:t>
            </a:r>
            <a:endParaRPr lang="en-US" sz="780" dirty="0"/>
          </a:p>
        </p:txBody>
      </p:sp>
      <p:sp>
        <p:nvSpPr>
          <p:cNvPr id="29" name="Text 26"/>
          <p:cNvSpPr/>
          <p:nvPr/>
        </p:nvSpPr>
        <p:spPr>
          <a:xfrm>
            <a:off x="5779008" y="2807208"/>
            <a:ext cx="5486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 %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6327648" y="2807208"/>
            <a:ext cx="731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(₹)</a:t>
            </a:r>
            <a:endParaRPr lang="en-US" sz="780" dirty="0"/>
          </a:p>
        </p:txBody>
      </p:sp>
      <p:sp>
        <p:nvSpPr>
          <p:cNvPr id="31" name="Shape 28"/>
          <p:cNvSpPr/>
          <p:nvPr/>
        </p:nvSpPr>
        <p:spPr>
          <a:xfrm>
            <a:off x="502920" y="2807208"/>
            <a:ext cx="6556248" cy="0"/>
          </a:xfrm>
          <a:prstGeom prst="line">
            <a:avLst/>
          </a:prstGeom>
          <a:noFill/>
          <a:ln w="12700">
            <a:solidFill>
              <a:srgbClr val="A87546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502920" y="3081528"/>
            <a:ext cx="6556248" cy="0"/>
          </a:xfrm>
          <a:prstGeom prst="line">
            <a:avLst/>
          </a:prstGeom>
          <a:noFill/>
          <a:ln w="12700">
            <a:solidFill>
              <a:srgbClr val="A87546"/>
            </a:solidFill>
            <a:prstDash val="solid"/>
          </a:ln>
        </p:spPr>
      </p:sp>
      <p:pic>
        <p:nvPicPr>
          <p:cNvPr id="33" name="Image 1" descr="formats/placeholder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08" y="3136392"/>
            <a:ext cx="457200" cy="457200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502920" y="3081528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35" name="Text 31"/>
          <p:cNvSpPr/>
          <p:nvPr/>
        </p:nvSpPr>
        <p:spPr>
          <a:xfrm>
            <a:off x="1527048" y="3081528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BWP Marine Plywood 18mm — 8×4 ft sheet</a:t>
            </a:r>
            <a:endParaRPr lang="en-US" sz="820" dirty="0"/>
          </a:p>
        </p:txBody>
      </p:sp>
      <p:sp>
        <p:nvSpPr>
          <p:cNvPr id="36" name="Text 32"/>
          <p:cNvSpPr/>
          <p:nvPr/>
        </p:nvSpPr>
        <p:spPr>
          <a:xfrm>
            <a:off x="3813048" y="3081528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4412</a:t>
            </a:r>
            <a:endParaRPr lang="en-US" sz="820" dirty="0"/>
          </a:p>
        </p:txBody>
      </p:sp>
      <p:sp>
        <p:nvSpPr>
          <p:cNvPr id="37" name="Text 33"/>
          <p:cNvSpPr/>
          <p:nvPr/>
        </p:nvSpPr>
        <p:spPr>
          <a:xfrm>
            <a:off x="4315968" y="3081528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20" dirty="0"/>
          </a:p>
        </p:txBody>
      </p:sp>
      <p:sp>
        <p:nvSpPr>
          <p:cNvPr id="38" name="Text 34"/>
          <p:cNvSpPr/>
          <p:nvPr/>
        </p:nvSpPr>
        <p:spPr>
          <a:xfrm>
            <a:off x="4663440" y="3081528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endParaRPr lang="en-US" sz="820" dirty="0"/>
          </a:p>
        </p:txBody>
      </p:sp>
      <p:sp>
        <p:nvSpPr>
          <p:cNvPr id="39" name="Text 35"/>
          <p:cNvSpPr/>
          <p:nvPr/>
        </p:nvSpPr>
        <p:spPr>
          <a:xfrm>
            <a:off x="5047488" y="3081528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2,150.00</a:t>
            </a:r>
            <a:endParaRPr lang="en-US" sz="820" dirty="0"/>
          </a:p>
        </p:txBody>
      </p:sp>
      <p:sp>
        <p:nvSpPr>
          <p:cNvPr id="40" name="Text 36"/>
          <p:cNvSpPr/>
          <p:nvPr/>
        </p:nvSpPr>
        <p:spPr>
          <a:xfrm>
            <a:off x="5779008" y="3081528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820" dirty="0"/>
          </a:p>
        </p:txBody>
      </p:sp>
      <p:sp>
        <p:nvSpPr>
          <p:cNvPr id="41" name="Text 37"/>
          <p:cNvSpPr/>
          <p:nvPr/>
        </p:nvSpPr>
        <p:spPr>
          <a:xfrm>
            <a:off x="6327648" y="3081528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51,062.50</a:t>
            </a:r>
            <a:endParaRPr lang="en-US" sz="820" dirty="0"/>
          </a:p>
        </p:txBody>
      </p:sp>
      <p:sp>
        <p:nvSpPr>
          <p:cNvPr id="42" name="Shape 38"/>
          <p:cNvSpPr/>
          <p:nvPr/>
        </p:nvSpPr>
        <p:spPr>
          <a:xfrm>
            <a:off x="502920" y="3648456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3" name="Image 2" descr="formats/placeholder_ima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3703320"/>
            <a:ext cx="457200" cy="457200"/>
          </a:xfrm>
          <a:prstGeom prst="rect">
            <a:avLst/>
          </a:prstGeom>
        </p:spPr>
      </p:pic>
      <p:sp>
        <p:nvSpPr>
          <p:cNvPr id="44" name="Text 39"/>
          <p:cNvSpPr/>
          <p:nvPr/>
        </p:nvSpPr>
        <p:spPr>
          <a:xfrm>
            <a:off x="502920" y="3648456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45" name="Text 40"/>
          <p:cNvSpPr/>
          <p:nvPr/>
        </p:nvSpPr>
        <p:spPr>
          <a:xfrm>
            <a:off x="1527048" y="3648456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Decorative Laminate 1mm — Walnut Matt</a:t>
            </a:r>
            <a:endParaRPr lang="en-US" sz="820" dirty="0"/>
          </a:p>
        </p:txBody>
      </p:sp>
      <p:sp>
        <p:nvSpPr>
          <p:cNvPr id="46" name="Text 41"/>
          <p:cNvSpPr/>
          <p:nvPr/>
        </p:nvSpPr>
        <p:spPr>
          <a:xfrm>
            <a:off x="3813048" y="3648456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3921</a:t>
            </a:r>
            <a:endParaRPr lang="en-US" sz="820" dirty="0"/>
          </a:p>
        </p:txBody>
      </p:sp>
      <p:sp>
        <p:nvSpPr>
          <p:cNvPr id="47" name="Text 42"/>
          <p:cNvSpPr/>
          <p:nvPr/>
        </p:nvSpPr>
        <p:spPr>
          <a:xfrm>
            <a:off x="4315968" y="3648456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20" dirty="0"/>
          </a:p>
        </p:txBody>
      </p:sp>
      <p:sp>
        <p:nvSpPr>
          <p:cNvPr id="48" name="Text 43"/>
          <p:cNvSpPr/>
          <p:nvPr/>
        </p:nvSpPr>
        <p:spPr>
          <a:xfrm>
            <a:off x="4663440" y="3648456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endParaRPr lang="en-US" sz="820" dirty="0"/>
          </a:p>
        </p:txBody>
      </p:sp>
      <p:sp>
        <p:nvSpPr>
          <p:cNvPr id="49" name="Text 44"/>
          <p:cNvSpPr/>
          <p:nvPr/>
        </p:nvSpPr>
        <p:spPr>
          <a:xfrm>
            <a:off x="5047488" y="3648456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1,240.00</a:t>
            </a:r>
            <a:endParaRPr lang="en-US" sz="820" dirty="0"/>
          </a:p>
        </p:txBody>
      </p:sp>
      <p:sp>
        <p:nvSpPr>
          <p:cNvPr id="50" name="Text 45"/>
          <p:cNvSpPr/>
          <p:nvPr/>
        </p:nvSpPr>
        <p:spPr>
          <a:xfrm>
            <a:off x="5779008" y="3648456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820" dirty="0"/>
          </a:p>
        </p:txBody>
      </p:sp>
      <p:sp>
        <p:nvSpPr>
          <p:cNvPr id="51" name="Text 46"/>
          <p:cNvSpPr/>
          <p:nvPr/>
        </p:nvSpPr>
        <p:spPr>
          <a:xfrm>
            <a:off x="6327648" y="3648456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35,340.00</a:t>
            </a:r>
            <a:endParaRPr lang="en-US" sz="820" dirty="0"/>
          </a:p>
        </p:txBody>
      </p:sp>
      <p:sp>
        <p:nvSpPr>
          <p:cNvPr id="52" name="Shape 47"/>
          <p:cNvSpPr/>
          <p:nvPr/>
        </p:nvSpPr>
        <p:spPr>
          <a:xfrm>
            <a:off x="502920" y="4215384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53" name="Image 3" descr="formats/placeholder_ima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08" y="4270248"/>
            <a:ext cx="457200" cy="457200"/>
          </a:xfrm>
          <a:prstGeom prst="rect">
            <a:avLst/>
          </a:prstGeom>
        </p:spPr>
      </p:pic>
      <p:sp>
        <p:nvSpPr>
          <p:cNvPr id="54" name="Text 48"/>
          <p:cNvSpPr/>
          <p:nvPr/>
        </p:nvSpPr>
        <p:spPr>
          <a:xfrm>
            <a:off x="502920" y="4215384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55" name="Text 49"/>
          <p:cNvSpPr/>
          <p:nvPr/>
        </p:nvSpPr>
        <p:spPr>
          <a:xfrm>
            <a:off x="1527048" y="4215384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Soft-Close Hinges — Clip-on, 0° crank</a:t>
            </a:r>
            <a:endParaRPr lang="en-US" sz="820" dirty="0"/>
          </a:p>
        </p:txBody>
      </p:sp>
      <p:sp>
        <p:nvSpPr>
          <p:cNvPr id="56" name="Text 50"/>
          <p:cNvSpPr/>
          <p:nvPr/>
        </p:nvSpPr>
        <p:spPr>
          <a:xfrm>
            <a:off x="3813048" y="4215384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8302</a:t>
            </a:r>
            <a:endParaRPr lang="en-US" sz="820" dirty="0"/>
          </a:p>
        </p:txBody>
      </p:sp>
      <p:sp>
        <p:nvSpPr>
          <p:cNvPr id="57" name="Text 51"/>
          <p:cNvSpPr/>
          <p:nvPr/>
        </p:nvSpPr>
        <p:spPr>
          <a:xfrm>
            <a:off x="4315968" y="4215384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820" dirty="0"/>
          </a:p>
        </p:txBody>
      </p:sp>
      <p:sp>
        <p:nvSpPr>
          <p:cNvPr id="58" name="Text 52"/>
          <p:cNvSpPr/>
          <p:nvPr/>
        </p:nvSpPr>
        <p:spPr>
          <a:xfrm>
            <a:off x="4663440" y="4215384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Pcs</a:t>
            </a:r>
            <a:endParaRPr lang="en-US" sz="820" dirty="0"/>
          </a:p>
        </p:txBody>
      </p:sp>
      <p:sp>
        <p:nvSpPr>
          <p:cNvPr id="59" name="Text 53"/>
          <p:cNvSpPr/>
          <p:nvPr/>
        </p:nvSpPr>
        <p:spPr>
          <a:xfrm>
            <a:off x="5047488" y="4215384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185.00</a:t>
            </a:r>
            <a:endParaRPr lang="en-US" sz="820" dirty="0"/>
          </a:p>
        </p:txBody>
      </p:sp>
      <p:sp>
        <p:nvSpPr>
          <p:cNvPr id="60" name="Text 54"/>
          <p:cNvSpPr/>
          <p:nvPr/>
        </p:nvSpPr>
        <p:spPr>
          <a:xfrm>
            <a:off x="5779008" y="4215384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820" dirty="0"/>
          </a:p>
        </p:txBody>
      </p:sp>
      <p:sp>
        <p:nvSpPr>
          <p:cNvPr id="61" name="Text 55"/>
          <p:cNvSpPr/>
          <p:nvPr/>
        </p:nvSpPr>
        <p:spPr>
          <a:xfrm>
            <a:off x="6327648" y="4215384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7,992.00</a:t>
            </a:r>
            <a:endParaRPr lang="en-US" sz="820" dirty="0"/>
          </a:p>
        </p:txBody>
      </p:sp>
      <p:sp>
        <p:nvSpPr>
          <p:cNvPr id="62" name="Shape 56"/>
          <p:cNvSpPr/>
          <p:nvPr/>
        </p:nvSpPr>
        <p:spPr>
          <a:xfrm>
            <a:off x="502920" y="4782312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63" name="Image 4" descr="formats/placeholder_ima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08" y="4837176"/>
            <a:ext cx="457200" cy="457200"/>
          </a:xfrm>
          <a:prstGeom prst="rect">
            <a:avLst/>
          </a:prstGeom>
        </p:spPr>
      </p:pic>
      <p:sp>
        <p:nvSpPr>
          <p:cNvPr id="64" name="Text 57"/>
          <p:cNvSpPr/>
          <p:nvPr/>
        </p:nvSpPr>
        <p:spPr>
          <a:xfrm>
            <a:off x="502920" y="4782312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65" name="Text 58"/>
          <p:cNvSpPr/>
          <p:nvPr/>
        </p:nvSpPr>
        <p:spPr>
          <a:xfrm>
            <a:off x="1527048" y="4782312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Telescopic Drawer Channel 18" — SS</a:t>
            </a:r>
            <a:endParaRPr lang="en-US" sz="820" dirty="0"/>
          </a:p>
        </p:txBody>
      </p:sp>
      <p:sp>
        <p:nvSpPr>
          <p:cNvPr id="66" name="Text 59"/>
          <p:cNvSpPr/>
          <p:nvPr/>
        </p:nvSpPr>
        <p:spPr>
          <a:xfrm>
            <a:off x="3813048" y="4782312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8302</a:t>
            </a:r>
            <a:endParaRPr lang="en-US" sz="820" dirty="0"/>
          </a:p>
        </p:txBody>
      </p:sp>
      <p:sp>
        <p:nvSpPr>
          <p:cNvPr id="67" name="Text 60"/>
          <p:cNvSpPr/>
          <p:nvPr/>
        </p:nvSpPr>
        <p:spPr>
          <a:xfrm>
            <a:off x="4315968" y="4782312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20" dirty="0"/>
          </a:p>
        </p:txBody>
      </p:sp>
      <p:sp>
        <p:nvSpPr>
          <p:cNvPr id="68" name="Text 61"/>
          <p:cNvSpPr/>
          <p:nvPr/>
        </p:nvSpPr>
        <p:spPr>
          <a:xfrm>
            <a:off x="4663440" y="4782312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</a:t>
            </a:r>
            <a:endParaRPr lang="en-US" sz="820" dirty="0"/>
          </a:p>
        </p:txBody>
      </p:sp>
      <p:sp>
        <p:nvSpPr>
          <p:cNvPr id="69" name="Text 62"/>
          <p:cNvSpPr/>
          <p:nvPr/>
        </p:nvSpPr>
        <p:spPr>
          <a:xfrm>
            <a:off x="5047488" y="4782312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410.00</a:t>
            </a:r>
            <a:endParaRPr lang="en-US" sz="820" dirty="0"/>
          </a:p>
        </p:txBody>
      </p:sp>
      <p:sp>
        <p:nvSpPr>
          <p:cNvPr id="70" name="Text 63"/>
          <p:cNvSpPr/>
          <p:nvPr/>
        </p:nvSpPr>
        <p:spPr>
          <a:xfrm>
            <a:off x="5779008" y="4782312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820" dirty="0"/>
          </a:p>
        </p:txBody>
      </p:sp>
      <p:sp>
        <p:nvSpPr>
          <p:cNvPr id="71" name="Text 64"/>
          <p:cNvSpPr/>
          <p:nvPr/>
        </p:nvSpPr>
        <p:spPr>
          <a:xfrm>
            <a:off x="6327648" y="4782312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8,856.00</a:t>
            </a:r>
            <a:endParaRPr lang="en-US" sz="820" dirty="0"/>
          </a:p>
        </p:txBody>
      </p:sp>
      <p:sp>
        <p:nvSpPr>
          <p:cNvPr id="72" name="Shape 65"/>
          <p:cNvSpPr/>
          <p:nvPr/>
        </p:nvSpPr>
        <p:spPr>
          <a:xfrm>
            <a:off x="502920" y="5349240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73" name="Image 5" descr="formats/placeholder_imag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408" y="5404104"/>
            <a:ext cx="457200" cy="457200"/>
          </a:xfrm>
          <a:prstGeom prst="rect">
            <a:avLst/>
          </a:prstGeom>
        </p:spPr>
      </p:pic>
      <p:sp>
        <p:nvSpPr>
          <p:cNvPr id="74" name="Text 66"/>
          <p:cNvSpPr/>
          <p:nvPr/>
        </p:nvSpPr>
        <p:spPr>
          <a:xfrm>
            <a:off x="502920" y="5349240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75" name="Text 67"/>
          <p:cNvSpPr/>
          <p:nvPr/>
        </p:nvSpPr>
        <p:spPr>
          <a:xfrm>
            <a:off x="1527048" y="5349240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 D-Handle 288mm — Brushed</a:t>
            </a:r>
            <a:endParaRPr lang="en-US" sz="820" dirty="0"/>
          </a:p>
        </p:txBody>
      </p:sp>
      <p:sp>
        <p:nvSpPr>
          <p:cNvPr id="76" name="Text 68"/>
          <p:cNvSpPr/>
          <p:nvPr/>
        </p:nvSpPr>
        <p:spPr>
          <a:xfrm>
            <a:off x="3813048" y="5349240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8302</a:t>
            </a:r>
            <a:endParaRPr lang="en-US" sz="820" dirty="0"/>
          </a:p>
        </p:txBody>
      </p:sp>
      <p:sp>
        <p:nvSpPr>
          <p:cNvPr id="77" name="Text 69"/>
          <p:cNvSpPr/>
          <p:nvPr/>
        </p:nvSpPr>
        <p:spPr>
          <a:xfrm>
            <a:off x="4315968" y="5349240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20" dirty="0"/>
          </a:p>
        </p:txBody>
      </p:sp>
      <p:sp>
        <p:nvSpPr>
          <p:cNvPr id="78" name="Text 70"/>
          <p:cNvSpPr/>
          <p:nvPr/>
        </p:nvSpPr>
        <p:spPr>
          <a:xfrm>
            <a:off x="4663440" y="5349240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Pcs</a:t>
            </a:r>
            <a:endParaRPr lang="en-US" sz="820" dirty="0"/>
          </a:p>
        </p:txBody>
      </p:sp>
      <p:sp>
        <p:nvSpPr>
          <p:cNvPr id="79" name="Text 71"/>
          <p:cNvSpPr/>
          <p:nvPr/>
        </p:nvSpPr>
        <p:spPr>
          <a:xfrm>
            <a:off x="5047488" y="5349240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265.00</a:t>
            </a:r>
            <a:endParaRPr lang="en-US" sz="820" dirty="0"/>
          </a:p>
        </p:txBody>
      </p:sp>
      <p:sp>
        <p:nvSpPr>
          <p:cNvPr id="80" name="Text 72"/>
          <p:cNvSpPr/>
          <p:nvPr/>
        </p:nvSpPr>
        <p:spPr>
          <a:xfrm>
            <a:off x="5779008" y="5349240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820" dirty="0"/>
          </a:p>
        </p:txBody>
      </p:sp>
      <p:sp>
        <p:nvSpPr>
          <p:cNvPr id="81" name="Text 73"/>
          <p:cNvSpPr/>
          <p:nvPr/>
        </p:nvSpPr>
        <p:spPr>
          <a:xfrm>
            <a:off x="6327648" y="5349240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8,586.00</a:t>
            </a:r>
            <a:endParaRPr lang="en-US" sz="820" dirty="0"/>
          </a:p>
        </p:txBody>
      </p:sp>
      <p:sp>
        <p:nvSpPr>
          <p:cNvPr id="82" name="Shape 74"/>
          <p:cNvSpPr/>
          <p:nvPr/>
        </p:nvSpPr>
        <p:spPr>
          <a:xfrm>
            <a:off x="502920" y="5916168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83" name="Image 6" descr="formats/placeholder_imag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408" y="5971032"/>
            <a:ext cx="457200" cy="457200"/>
          </a:xfrm>
          <a:prstGeom prst="rect">
            <a:avLst/>
          </a:prstGeom>
        </p:spPr>
      </p:pic>
      <p:sp>
        <p:nvSpPr>
          <p:cNvPr id="84" name="Text 75"/>
          <p:cNvSpPr/>
          <p:nvPr/>
        </p:nvSpPr>
        <p:spPr>
          <a:xfrm>
            <a:off x="502920" y="5916168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20" dirty="0"/>
          </a:p>
        </p:txBody>
      </p:sp>
      <p:sp>
        <p:nvSpPr>
          <p:cNvPr id="85" name="Text 76"/>
          <p:cNvSpPr/>
          <p:nvPr/>
        </p:nvSpPr>
        <p:spPr>
          <a:xfrm>
            <a:off x="1527048" y="5916168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Banding Tape 22mm — Walnut, 50m roll</a:t>
            </a:r>
            <a:endParaRPr lang="en-US" sz="820" dirty="0"/>
          </a:p>
        </p:txBody>
      </p:sp>
      <p:sp>
        <p:nvSpPr>
          <p:cNvPr id="86" name="Text 77"/>
          <p:cNvSpPr/>
          <p:nvPr/>
        </p:nvSpPr>
        <p:spPr>
          <a:xfrm>
            <a:off x="3813048" y="5916168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3920</a:t>
            </a:r>
            <a:endParaRPr lang="en-US" sz="820" dirty="0"/>
          </a:p>
        </p:txBody>
      </p:sp>
      <p:sp>
        <p:nvSpPr>
          <p:cNvPr id="87" name="Text 78"/>
          <p:cNvSpPr/>
          <p:nvPr/>
        </p:nvSpPr>
        <p:spPr>
          <a:xfrm>
            <a:off x="4315968" y="5916168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20" dirty="0"/>
          </a:p>
        </p:txBody>
      </p:sp>
      <p:sp>
        <p:nvSpPr>
          <p:cNvPr id="88" name="Text 79"/>
          <p:cNvSpPr/>
          <p:nvPr/>
        </p:nvSpPr>
        <p:spPr>
          <a:xfrm>
            <a:off x="4663440" y="5916168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</a:t>
            </a:r>
            <a:endParaRPr lang="en-US" sz="820" dirty="0"/>
          </a:p>
        </p:txBody>
      </p:sp>
      <p:sp>
        <p:nvSpPr>
          <p:cNvPr id="89" name="Text 80"/>
          <p:cNvSpPr/>
          <p:nvPr/>
        </p:nvSpPr>
        <p:spPr>
          <a:xfrm>
            <a:off x="5047488" y="5916168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540.00</a:t>
            </a:r>
            <a:endParaRPr lang="en-US" sz="820" dirty="0"/>
          </a:p>
        </p:txBody>
      </p:sp>
      <p:sp>
        <p:nvSpPr>
          <p:cNvPr id="90" name="Text 81"/>
          <p:cNvSpPr/>
          <p:nvPr/>
        </p:nvSpPr>
        <p:spPr>
          <a:xfrm>
            <a:off x="5779008" y="5916168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20" dirty="0"/>
          </a:p>
        </p:txBody>
      </p:sp>
      <p:sp>
        <p:nvSpPr>
          <p:cNvPr id="91" name="Text 82"/>
          <p:cNvSpPr/>
          <p:nvPr/>
        </p:nvSpPr>
        <p:spPr>
          <a:xfrm>
            <a:off x="6327648" y="5916168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6,480.00</a:t>
            </a:r>
            <a:endParaRPr lang="en-US" sz="820" dirty="0"/>
          </a:p>
        </p:txBody>
      </p:sp>
      <p:sp>
        <p:nvSpPr>
          <p:cNvPr id="92" name="Shape 83"/>
          <p:cNvSpPr/>
          <p:nvPr/>
        </p:nvSpPr>
        <p:spPr>
          <a:xfrm>
            <a:off x="502920" y="6483096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93" name="Image 7" descr="formats/placeholder_imag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408" y="6537960"/>
            <a:ext cx="457200" cy="457200"/>
          </a:xfrm>
          <a:prstGeom prst="rect">
            <a:avLst/>
          </a:prstGeom>
        </p:spPr>
      </p:pic>
      <p:sp>
        <p:nvSpPr>
          <p:cNvPr id="94" name="Shape 84"/>
          <p:cNvSpPr/>
          <p:nvPr/>
        </p:nvSpPr>
        <p:spPr>
          <a:xfrm>
            <a:off x="502920" y="7050024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sp>
        <p:nvSpPr>
          <p:cNvPr id="95" name="Text 85"/>
          <p:cNvSpPr/>
          <p:nvPr/>
        </p:nvSpPr>
        <p:spPr>
          <a:xfrm>
            <a:off x="4206240" y="718718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Sub-total</a:t>
            </a:r>
            <a:endParaRPr lang="en-US" sz="850" dirty="0"/>
          </a:p>
        </p:txBody>
      </p:sp>
      <p:sp>
        <p:nvSpPr>
          <p:cNvPr id="96" name="Text 86"/>
          <p:cNvSpPr/>
          <p:nvPr/>
        </p:nvSpPr>
        <p:spPr>
          <a:xfrm>
            <a:off x="5989320" y="718718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1,18,316.50</a:t>
            </a:r>
            <a:endParaRPr lang="en-US" sz="850" dirty="0"/>
          </a:p>
        </p:txBody>
      </p:sp>
      <p:sp>
        <p:nvSpPr>
          <p:cNvPr id="97" name="Shape 87"/>
          <p:cNvSpPr/>
          <p:nvPr/>
        </p:nvSpPr>
        <p:spPr>
          <a:xfrm>
            <a:off x="5989320" y="7406640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98" name="Text 88"/>
          <p:cNvSpPr/>
          <p:nvPr/>
        </p:nvSpPr>
        <p:spPr>
          <a:xfrm>
            <a:off x="4206240" y="7443216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CGST @ 9%</a:t>
            </a:r>
            <a:endParaRPr lang="en-US" sz="850" dirty="0"/>
          </a:p>
        </p:txBody>
      </p:sp>
      <p:sp>
        <p:nvSpPr>
          <p:cNvPr id="99" name="Text 89"/>
          <p:cNvSpPr/>
          <p:nvPr/>
        </p:nvSpPr>
        <p:spPr>
          <a:xfrm>
            <a:off x="5989320" y="7443216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10,648.49</a:t>
            </a:r>
            <a:endParaRPr lang="en-US" sz="850" dirty="0"/>
          </a:p>
        </p:txBody>
      </p:sp>
      <p:sp>
        <p:nvSpPr>
          <p:cNvPr id="100" name="Shape 90"/>
          <p:cNvSpPr/>
          <p:nvPr/>
        </p:nvSpPr>
        <p:spPr>
          <a:xfrm>
            <a:off x="5989320" y="7662672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01" name="Text 91"/>
          <p:cNvSpPr/>
          <p:nvPr/>
        </p:nvSpPr>
        <p:spPr>
          <a:xfrm>
            <a:off x="4206240" y="7699248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SGST @ 9%</a:t>
            </a:r>
            <a:endParaRPr lang="en-US" sz="850" dirty="0"/>
          </a:p>
        </p:txBody>
      </p:sp>
      <p:sp>
        <p:nvSpPr>
          <p:cNvPr id="102" name="Text 92"/>
          <p:cNvSpPr/>
          <p:nvPr/>
        </p:nvSpPr>
        <p:spPr>
          <a:xfrm>
            <a:off x="5989320" y="769924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10,648.49</a:t>
            </a:r>
            <a:endParaRPr lang="en-US" sz="850" dirty="0"/>
          </a:p>
        </p:txBody>
      </p:sp>
      <p:sp>
        <p:nvSpPr>
          <p:cNvPr id="103" name="Shape 93"/>
          <p:cNvSpPr/>
          <p:nvPr/>
        </p:nvSpPr>
        <p:spPr>
          <a:xfrm>
            <a:off x="5989320" y="7918704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04" name="Text 94"/>
          <p:cNvSpPr/>
          <p:nvPr/>
        </p:nvSpPr>
        <p:spPr>
          <a:xfrm>
            <a:off x="4206240" y="7955280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IGST @ 0%</a:t>
            </a:r>
            <a:endParaRPr lang="en-US" sz="850" dirty="0"/>
          </a:p>
        </p:txBody>
      </p:sp>
      <p:sp>
        <p:nvSpPr>
          <p:cNvPr id="105" name="Text 95"/>
          <p:cNvSpPr/>
          <p:nvPr/>
        </p:nvSpPr>
        <p:spPr>
          <a:xfrm>
            <a:off x="5989320" y="795528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0.00</a:t>
            </a:r>
            <a:endParaRPr lang="en-US" sz="850" dirty="0"/>
          </a:p>
        </p:txBody>
      </p:sp>
      <p:sp>
        <p:nvSpPr>
          <p:cNvPr id="106" name="Shape 96"/>
          <p:cNvSpPr/>
          <p:nvPr/>
        </p:nvSpPr>
        <p:spPr>
          <a:xfrm>
            <a:off x="5989320" y="8174736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07" name="Shape 97"/>
          <p:cNvSpPr/>
          <p:nvPr/>
        </p:nvSpPr>
        <p:spPr>
          <a:xfrm>
            <a:off x="4206240" y="8193024"/>
            <a:ext cx="2852928" cy="256032"/>
          </a:xfrm>
          <a:prstGeom prst="rect">
            <a:avLst/>
          </a:prstGeom>
          <a:solidFill>
            <a:srgbClr val="F5EDE3"/>
          </a:solidFill>
          <a:ln/>
        </p:spPr>
      </p:sp>
      <p:sp>
        <p:nvSpPr>
          <p:cNvPr id="108" name="Text 98"/>
          <p:cNvSpPr/>
          <p:nvPr/>
        </p:nvSpPr>
        <p:spPr>
          <a:xfrm>
            <a:off x="4206240" y="8211312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Total (₹)</a:t>
            </a:r>
            <a:endParaRPr lang="en-US" sz="1000" dirty="0"/>
          </a:p>
        </p:txBody>
      </p:sp>
      <p:sp>
        <p:nvSpPr>
          <p:cNvPr id="109" name="Text 99"/>
          <p:cNvSpPr/>
          <p:nvPr/>
        </p:nvSpPr>
        <p:spPr>
          <a:xfrm>
            <a:off x="5989320" y="8211312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1,39,613.48</a:t>
            </a:r>
            <a:endParaRPr lang="en-US" sz="1000" dirty="0"/>
          </a:p>
        </p:txBody>
      </p:sp>
      <p:sp>
        <p:nvSpPr>
          <p:cNvPr id="110" name="Text 100"/>
          <p:cNvSpPr/>
          <p:nvPr/>
        </p:nvSpPr>
        <p:spPr>
          <a:xfrm>
            <a:off x="502920" y="7424928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GST: CGST + SGST within your state; IGST inter-state.</a:t>
            </a:r>
            <a:endParaRPr lang="en-US" sz="750" dirty="0"/>
          </a:p>
          <a:p>
            <a:pPr algn="l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Images: right-click any image → Change Picture (in Canva: click image → Replace).</a:t>
            </a:r>
            <a:endParaRPr lang="en-US" sz="750" dirty="0"/>
          </a:p>
        </p:txBody>
      </p:sp>
      <p:sp>
        <p:nvSpPr>
          <p:cNvPr id="111" name="Shape 101"/>
          <p:cNvSpPr/>
          <p:nvPr/>
        </p:nvSpPr>
        <p:spPr>
          <a:xfrm>
            <a:off x="502920" y="8613648"/>
            <a:ext cx="6556248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12" name="Text 102"/>
          <p:cNvSpPr/>
          <p:nvPr/>
        </p:nvSpPr>
        <p:spPr>
          <a:xfrm>
            <a:off x="502920" y="8677656"/>
            <a:ext cx="6556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in words:  Rupees One Lakh Thirty Nine Thousand Six Hundred Thirteen and Forty Eight Paise Only</a:t>
            </a:r>
            <a:endParaRPr lang="en-US" sz="850" dirty="0"/>
          </a:p>
        </p:txBody>
      </p:sp>
      <p:sp>
        <p:nvSpPr>
          <p:cNvPr id="113" name="Text 103"/>
          <p:cNvSpPr/>
          <p:nvPr/>
        </p:nvSpPr>
        <p:spPr>
          <a:xfrm>
            <a:off x="502920" y="902512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 &amp; CONDITIONS</a:t>
            </a:r>
            <a:endParaRPr lang="en-US" sz="750" dirty="0"/>
          </a:p>
        </p:txBody>
      </p:sp>
      <p:sp>
        <p:nvSpPr>
          <p:cNvPr id="114" name="Text 104"/>
          <p:cNvSpPr/>
          <p:nvPr/>
        </p:nvSpPr>
        <p:spPr>
          <a:xfrm>
            <a:off x="502920" y="9226296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Prices are ex-showroom Ludhiana; freight and unloading extra at actuals.</a:t>
            </a:r>
            <a:endParaRPr lang="en-US" sz="780" dirty="0"/>
          </a:p>
        </p:txBody>
      </p:sp>
      <p:sp>
        <p:nvSpPr>
          <p:cNvPr id="115" name="Text 105"/>
          <p:cNvSpPr/>
          <p:nvPr/>
        </p:nvSpPr>
        <p:spPr>
          <a:xfrm>
            <a:off x="502920" y="9409176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Payment: 50% advance with order, balance before dispatch.</a:t>
            </a:r>
            <a:endParaRPr lang="en-US" sz="780" dirty="0"/>
          </a:p>
        </p:txBody>
      </p:sp>
      <p:sp>
        <p:nvSpPr>
          <p:cNvPr id="116" name="Text 106"/>
          <p:cNvSpPr/>
          <p:nvPr/>
        </p:nvSpPr>
        <p:spPr>
          <a:xfrm>
            <a:off x="502920" y="9592056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Delivery: 5–7 working days from order confirmation.</a:t>
            </a:r>
            <a:endParaRPr lang="en-US" sz="780" dirty="0"/>
          </a:p>
        </p:txBody>
      </p:sp>
      <p:sp>
        <p:nvSpPr>
          <p:cNvPr id="117" name="Text 107"/>
          <p:cNvSpPr/>
          <p:nvPr/>
        </p:nvSpPr>
        <p:spPr>
          <a:xfrm>
            <a:off x="502920" y="9774936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Prices valid for the period stated above and subject to change thereafter.</a:t>
            </a:r>
            <a:endParaRPr lang="en-US" sz="780" dirty="0"/>
          </a:p>
        </p:txBody>
      </p:sp>
      <p:sp>
        <p:nvSpPr>
          <p:cNvPr id="118" name="Text 108"/>
          <p:cNvSpPr/>
          <p:nvPr/>
        </p:nvSpPr>
        <p:spPr>
          <a:xfrm>
            <a:off x="4572000" y="9317736"/>
            <a:ext cx="2487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Sharma Buildwell &amp; Interiors</a:t>
            </a:r>
            <a:endParaRPr lang="en-US" sz="900" dirty="0"/>
          </a:p>
        </p:txBody>
      </p:sp>
      <p:sp>
        <p:nvSpPr>
          <p:cNvPr id="119" name="Shape 109"/>
          <p:cNvSpPr/>
          <p:nvPr/>
        </p:nvSpPr>
        <p:spPr>
          <a:xfrm>
            <a:off x="4572000" y="9957816"/>
            <a:ext cx="2487168" cy="0"/>
          </a:xfrm>
          <a:prstGeom prst="line">
            <a:avLst/>
          </a:prstGeom>
          <a:noFill/>
          <a:ln w="12700">
            <a:solidFill>
              <a:srgbClr val="5A5248"/>
            </a:solidFill>
            <a:prstDash val="solid"/>
          </a:ln>
        </p:spPr>
      </p:sp>
      <p:sp>
        <p:nvSpPr>
          <p:cNvPr id="120" name="Text 110"/>
          <p:cNvSpPr/>
          <p:nvPr/>
        </p:nvSpPr>
        <p:spPr>
          <a:xfrm>
            <a:off x="4572000" y="999439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Authorised Signatory</a:t>
            </a:r>
            <a:endParaRPr lang="en-US" sz="800" dirty="0"/>
          </a:p>
        </p:txBody>
      </p:sp>
      <p:sp>
        <p:nvSpPr>
          <p:cNvPr id="121" name="Shape 111"/>
          <p:cNvSpPr/>
          <p:nvPr/>
        </p:nvSpPr>
        <p:spPr>
          <a:xfrm>
            <a:off x="502920" y="9957816"/>
            <a:ext cx="2487168" cy="0"/>
          </a:xfrm>
          <a:prstGeom prst="line">
            <a:avLst/>
          </a:prstGeom>
          <a:noFill/>
          <a:ln w="12700">
            <a:solidFill>
              <a:srgbClr val="5A5248"/>
            </a:solidFill>
            <a:prstDash val="solid"/>
          </a:ln>
        </p:spPr>
      </p:sp>
      <p:sp>
        <p:nvSpPr>
          <p:cNvPr id="122" name="Text 112"/>
          <p:cNvSpPr/>
          <p:nvPr/>
        </p:nvSpPr>
        <p:spPr>
          <a:xfrm>
            <a:off x="502920" y="999439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Acceptance (sign &amp; return)</a:t>
            </a:r>
            <a:endParaRPr lang="en-US" sz="800" dirty="0"/>
          </a:p>
        </p:txBody>
      </p:sp>
      <p:sp>
        <p:nvSpPr>
          <p:cNvPr id="123" name="Text 113"/>
          <p:cNvSpPr/>
          <p:nvPr/>
        </p:nvSpPr>
        <p:spPr>
          <a:xfrm>
            <a:off x="502920" y="10369296"/>
            <a:ext cx="6556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ormats/logo_placehold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11480"/>
            <a:ext cx="713232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71600" y="45720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8A83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COMPANY NAME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1371600" y="749808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Tagline / line of business — Address line, City PIN, State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1371600" y="950976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GSTIN: ____________   ·   Phone: ____________   ·   Email: ____________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502920" y="1371600"/>
            <a:ext cx="6556248" cy="365760"/>
          </a:xfrm>
          <a:prstGeom prst="rect">
            <a:avLst/>
          </a:prstGeom>
          <a:solidFill>
            <a:srgbClr val="A87546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" y="1371600"/>
            <a:ext cx="6556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QUOTATION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02920" y="184708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TO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02920" y="2048256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name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02920" y="2267712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address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502920" y="2487168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GSTIN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4572000" y="1847088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Quotation No.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5897880" y="1847088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____________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5897880" y="2075688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72000" y="2103120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5897880" y="2103120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____________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5897880" y="2331720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359152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Until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5897880" y="2359152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____________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5897880" y="2587752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02920" y="2807208"/>
            <a:ext cx="6556248" cy="274320"/>
          </a:xfrm>
          <a:prstGeom prst="rect">
            <a:avLst/>
          </a:prstGeom>
          <a:solidFill>
            <a:srgbClr val="F5EDE3"/>
          </a:solidFill>
          <a:ln/>
        </p:spPr>
      </p:sp>
      <p:sp>
        <p:nvSpPr>
          <p:cNvPr id="22" name="Text 19"/>
          <p:cNvSpPr/>
          <p:nvPr/>
        </p:nvSpPr>
        <p:spPr>
          <a:xfrm>
            <a:off x="502920" y="2807208"/>
            <a:ext cx="3840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S.No</a:t>
            </a:r>
            <a:endParaRPr lang="en-US" sz="780" dirty="0"/>
          </a:p>
        </p:txBody>
      </p:sp>
      <p:sp>
        <p:nvSpPr>
          <p:cNvPr id="23" name="Text 20"/>
          <p:cNvSpPr/>
          <p:nvPr/>
        </p:nvSpPr>
        <p:spPr>
          <a:xfrm>
            <a:off x="886968" y="2807208"/>
            <a:ext cx="640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527048" y="2807208"/>
            <a:ext cx="22860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 of Goods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3813048" y="2807208"/>
            <a:ext cx="5029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HSN</a:t>
            </a:r>
            <a:endParaRPr lang="en-US" sz="780" dirty="0"/>
          </a:p>
        </p:txBody>
      </p:sp>
      <p:sp>
        <p:nvSpPr>
          <p:cNvPr id="26" name="Text 23"/>
          <p:cNvSpPr/>
          <p:nvPr/>
        </p:nvSpPr>
        <p:spPr>
          <a:xfrm>
            <a:off x="4315968" y="2807208"/>
            <a:ext cx="3474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Qty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4663440" y="2807208"/>
            <a:ext cx="3840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780" dirty="0"/>
          </a:p>
        </p:txBody>
      </p:sp>
      <p:sp>
        <p:nvSpPr>
          <p:cNvPr id="28" name="Text 25"/>
          <p:cNvSpPr/>
          <p:nvPr/>
        </p:nvSpPr>
        <p:spPr>
          <a:xfrm>
            <a:off x="5047488" y="2807208"/>
            <a:ext cx="731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(₹)</a:t>
            </a:r>
            <a:endParaRPr lang="en-US" sz="780" dirty="0"/>
          </a:p>
        </p:txBody>
      </p:sp>
      <p:sp>
        <p:nvSpPr>
          <p:cNvPr id="29" name="Text 26"/>
          <p:cNvSpPr/>
          <p:nvPr/>
        </p:nvSpPr>
        <p:spPr>
          <a:xfrm>
            <a:off x="5779008" y="2807208"/>
            <a:ext cx="5486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 %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6327648" y="2807208"/>
            <a:ext cx="731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(₹)</a:t>
            </a:r>
            <a:endParaRPr lang="en-US" sz="780" dirty="0"/>
          </a:p>
        </p:txBody>
      </p:sp>
      <p:sp>
        <p:nvSpPr>
          <p:cNvPr id="31" name="Shape 28"/>
          <p:cNvSpPr/>
          <p:nvPr/>
        </p:nvSpPr>
        <p:spPr>
          <a:xfrm>
            <a:off x="502920" y="2807208"/>
            <a:ext cx="6556248" cy="0"/>
          </a:xfrm>
          <a:prstGeom prst="line">
            <a:avLst/>
          </a:prstGeom>
          <a:noFill/>
          <a:ln w="12700">
            <a:solidFill>
              <a:srgbClr val="A87546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502920" y="3081528"/>
            <a:ext cx="6556248" cy="0"/>
          </a:xfrm>
          <a:prstGeom prst="line">
            <a:avLst/>
          </a:prstGeom>
          <a:noFill/>
          <a:ln w="12700">
            <a:solidFill>
              <a:srgbClr val="A87546"/>
            </a:solidFill>
            <a:prstDash val="solid"/>
          </a:ln>
        </p:spPr>
      </p:sp>
      <p:pic>
        <p:nvPicPr>
          <p:cNvPr id="33" name="Image 1" descr="formats/placeholder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08" y="3136392"/>
            <a:ext cx="457200" cy="457200"/>
          </a:xfrm>
          <a:prstGeom prst="rect">
            <a:avLst/>
          </a:prstGeom>
        </p:spPr>
      </p:pic>
      <p:sp>
        <p:nvSpPr>
          <p:cNvPr id="34" name="Shape 30"/>
          <p:cNvSpPr/>
          <p:nvPr/>
        </p:nvSpPr>
        <p:spPr>
          <a:xfrm>
            <a:off x="502920" y="3648456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35" name="Image 2" descr="formats/placeholder_ima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3703320"/>
            <a:ext cx="457200" cy="457200"/>
          </a:xfrm>
          <a:prstGeom prst="rect">
            <a:avLst/>
          </a:prstGeom>
        </p:spPr>
      </p:pic>
      <p:sp>
        <p:nvSpPr>
          <p:cNvPr id="36" name="Shape 31"/>
          <p:cNvSpPr/>
          <p:nvPr/>
        </p:nvSpPr>
        <p:spPr>
          <a:xfrm>
            <a:off x="502920" y="4215384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37" name="Image 3" descr="formats/placeholder_ima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08" y="4270248"/>
            <a:ext cx="457200" cy="457200"/>
          </a:xfrm>
          <a:prstGeom prst="rect">
            <a:avLst/>
          </a:prstGeom>
        </p:spPr>
      </p:pic>
      <p:sp>
        <p:nvSpPr>
          <p:cNvPr id="38" name="Shape 32"/>
          <p:cNvSpPr/>
          <p:nvPr/>
        </p:nvSpPr>
        <p:spPr>
          <a:xfrm>
            <a:off x="502920" y="4782312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39" name="Image 4" descr="formats/placeholder_ima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08" y="4837176"/>
            <a:ext cx="457200" cy="457200"/>
          </a:xfrm>
          <a:prstGeom prst="rect">
            <a:avLst/>
          </a:prstGeom>
        </p:spPr>
      </p:pic>
      <p:sp>
        <p:nvSpPr>
          <p:cNvPr id="40" name="Shape 33"/>
          <p:cNvSpPr/>
          <p:nvPr/>
        </p:nvSpPr>
        <p:spPr>
          <a:xfrm>
            <a:off x="502920" y="5349240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1" name="Image 5" descr="formats/placeholder_imag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408" y="5404104"/>
            <a:ext cx="457200" cy="457200"/>
          </a:xfrm>
          <a:prstGeom prst="rect">
            <a:avLst/>
          </a:prstGeom>
        </p:spPr>
      </p:pic>
      <p:sp>
        <p:nvSpPr>
          <p:cNvPr id="42" name="Shape 34"/>
          <p:cNvSpPr/>
          <p:nvPr/>
        </p:nvSpPr>
        <p:spPr>
          <a:xfrm>
            <a:off x="502920" y="5916168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3" name="Image 6" descr="formats/placeholder_imag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408" y="5971032"/>
            <a:ext cx="457200" cy="457200"/>
          </a:xfrm>
          <a:prstGeom prst="rect">
            <a:avLst/>
          </a:prstGeom>
        </p:spPr>
      </p:pic>
      <p:sp>
        <p:nvSpPr>
          <p:cNvPr id="44" name="Shape 35"/>
          <p:cNvSpPr/>
          <p:nvPr/>
        </p:nvSpPr>
        <p:spPr>
          <a:xfrm>
            <a:off x="502920" y="6483096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5" name="Image 7" descr="formats/placeholder_imag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408" y="6537960"/>
            <a:ext cx="457200" cy="457200"/>
          </a:xfrm>
          <a:prstGeom prst="rect">
            <a:avLst/>
          </a:prstGeom>
        </p:spPr>
      </p:pic>
      <p:sp>
        <p:nvSpPr>
          <p:cNvPr id="46" name="Shape 36"/>
          <p:cNvSpPr/>
          <p:nvPr/>
        </p:nvSpPr>
        <p:spPr>
          <a:xfrm>
            <a:off x="502920" y="7050024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7" name="Image 8" descr="formats/placeholder_imag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8408" y="7104888"/>
            <a:ext cx="457200" cy="457200"/>
          </a:xfrm>
          <a:prstGeom prst="rect">
            <a:avLst/>
          </a:prstGeom>
        </p:spPr>
      </p:pic>
      <p:sp>
        <p:nvSpPr>
          <p:cNvPr id="48" name="Shape 37"/>
          <p:cNvSpPr/>
          <p:nvPr/>
        </p:nvSpPr>
        <p:spPr>
          <a:xfrm>
            <a:off x="502920" y="7616952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sp>
        <p:nvSpPr>
          <p:cNvPr id="49" name="Text 38"/>
          <p:cNvSpPr/>
          <p:nvPr/>
        </p:nvSpPr>
        <p:spPr>
          <a:xfrm>
            <a:off x="4206240" y="7754112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Sub-total</a:t>
            </a:r>
            <a:endParaRPr lang="en-US" sz="850" dirty="0"/>
          </a:p>
        </p:txBody>
      </p:sp>
      <p:sp>
        <p:nvSpPr>
          <p:cNvPr id="50" name="Text 39"/>
          <p:cNvSpPr/>
          <p:nvPr/>
        </p:nvSpPr>
        <p:spPr>
          <a:xfrm>
            <a:off x="5989320" y="7754112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850" dirty="0"/>
          </a:p>
        </p:txBody>
      </p:sp>
      <p:sp>
        <p:nvSpPr>
          <p:cNvPr id="51" name="Shape 40"/>
          <p:cNvSpPr/>
          <p:nvPr/>
        </p:nvSpPr>
        <p:spPr>
          <a:xfrm>
            <a:off x="5989320" y="7973568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52" name="Text 41"/>
          <p:cNvSpPr/>
          <p:nvPr/>
        </p:nvSpPr>
        <p:spPr>
          <a:xfrm>
            <a:off x="4206240" y="801014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CGST @ 9%</a:t>
            </a:r>
            <a:endParaRPr lang="en-US" sz="850" dirty="0"/>
          </a:p>
        </p:txBody>
      </p:sp>
      <p:sp>
        <p:nvSpPr>
          <p:cNvPr id="53" name="Text 42"/>
          <p:cNvSpPr/>
          <p:nvPr/>
        </p:nvSpPr>
        <p:spPr>
          <a:xfrm>
            <a:off x="5989320" y="801014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850" dirty="0"/>
          </a:p>
        </p:txBody>
      </p:sp>
      <p:sp>
        <p:nvSpPr>
          <p:cNvPr id="54" name="Shape 43"/>
          <p:cNvSpPr/>
          <p:nvPr/>
        </p:nvSpPr>
        <p:spPr>
          <a:xfrm>
            <a:off x="5989320" y="8229600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55" name="Text 44"/>
          <p:cNvSpPr/>
          <p:nvPr/>
        </p:nvSpPr>
        <p:spPr>
          <a:xfrm>
            <a:off x="4206240" y="8266176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SGST @ 9%</a:t>
            </a:r>
            <a:endParaRPr lang="en-US" sz="850" dirty="0"/>
          </a:p>
        </p:txBody>
      </p:sp>
      <p:sp>
        <p:nvSpPr>
          <p:cNvPr id="56" name="Text 45"/>
          <p:cNvSpPr/>
          <p:nvPr/>
        </p:nvSpPr>
        <p:spPr>
          <a:xfrm>
            <a:off x="5989320" y="8266176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850" dirty="0"/>
          </a:p>
        </p:txBody>
      </p:sp>
      <p:sp>
        <p:nvSpPr>
          <p:cNvPr id="57" name="Shape 46"/>
          <p:cNvSpPr/>
          <p:nvPr/>
        </p:nvSpPr>
        <p:spPr>
          <a:xfrm>
            <a:off x="5989320" y="8485632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58" name="Text 47"/>
          <p:cNvSpPr/>
          <p:nvPr/>
        </p:nvSpPr>
        <p:spPr>
          <a:xfrm>
            <a:off x="4206240" y="8522208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IGST @ 0%</a:t>
            </a:r>
            <a:endParaRPr lang="en-US" sz="850" dirty="0"/>
          </a:p>
        </p:txBody>
      </p:sp>
      <p:sp>
        <p:nvSpPr>
          <p:cNvPr id="59" name="Text 48"/>
          <p:cNvSpPr/>
          <p:nvPr/>
        </p:nvSpPr>
        <p:spPr>
          <a:xfrm>
            <a:off x="5989320" y="852220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850" dirty="0"/>
          </a:p>
        </p:txBody>
      </p:sp>
      <p:sp>
        <p:nvSpPr>
          <p:cNvPr id="60" name="Shape 49"/>
          <p:cNvSpPr/>
          <p:nvPr/>
        </p:nvSpPr>
        <p:spPr>
          <a:xfrm>
            <a:off x="5989320" y="8741664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61" name="Shape 50"/>
          <p:cNvSpPr/>
          <p:nvPr/>
        </p:nvSpPr>
        <p:spPr>
          <a:xfrm>
            <a:off x="4206240" y="8759952"/>
            <a:ext cx="2852928" cy="256032"/>
          </a:xfrm>
          <a:prstGeom prst="rect">
            <a:avLst/>
          </a:prstGeom>
          <a:solidFill>
            <a:srgbClr val="F5EDE3"/>
          </a:solidFill>
          <a:ln/>
        </p:spPr>
      </p:sp>
      <p:sp>
        <p:nvSpPr>
          <p:cNvPr id="62" name="Text 51"/>
          <p:cNvSpPr/>
          <p:nvPr/>
        </p:nvSpPr>
        <p:spPr>
          <a:xfrm>
            <a:off x="4206240" y="8778240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Total (₹)</a:t>
            </a:r>
            <a:endParaRPr lang="en-US" sz="1000" dirty="0"/>
          </a:p>
        </p:txBody>
      </p:sp>
      <p:sp>
        <p:nvSpPr>
          <p:cNvPr id="63" name="Text 52"/>
          <p:cNvSpPr/>
          <p:nvPr/>
        </p:nvSpPr>
        <p:spPr>
          <a:xfrm>
            <a:off x="5989320" y="877824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1000" dirty="0"/>
          </a:p>
        </p:txBody>
      </p:sp>
      <p:sp>
        <p:nvSpPr>
          <p:cNvPr id="64" name="Text 53"/>
          <p:cNvSpPr/>
          <p:nvPr/>
        </p:nvSpPr>
        <p:spPr>
          <a:xfrm>
            <a:off x="502920" y="7991856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GST: CGST + SGST within your state; IGST inter-state.</a:t>
            </a:r>
            <a:endParaRPr lang="en-US" sz="750" dirty="0"/>
          </a:p>
          <a:p>
            <a:pPr algn="l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Images: right-click any image → Change Picture (in Canva: click image → Replace).</a:t>
            </a:r>
            <a:endParaRPr lang="en-US" sz="750" dirty="0"/>
          </a:p>
        </p:txBody>
      </p:sp>
      <p:sp>
        <p:nvSpPr>
          <p:cNvPr id="65" name="Shape 54"/>
          <p:cNvSpPr/>
          <p:nvPr/>
        </p:nvSpPr>
        <p:spPr>
          <a:xfrm>
            <a:off x="502920" y="9180576"/>
            <a:ext cx="6556248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66" name="Text 55"/>
          <p:cNvSpPr/>
          <p:nvPr/>
        </p:nvSpPr>
        <p:spPr>
          <a:xfrm>
            <a:off x="502920" y="9244584"/>
            <a:ext cx="6556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in words:  Rupees ______________________________________________ Only</a:t>
            </a:r>
            <a:endParaRPr lang="en-US" sz="850" dirty="0"/>
          </a:p>
        </p:txBody>
      </p:sp>
      <p:sp>
        <p:nvSpPr>
          <p:cNvPr id="67" name="Text 56"/>
          <p:cNvSpPr/>
          <p:nvPr/>
        </p:nvSpPr>
        <p:spPr>
          <a:xfrm>
            <a:off x="502920" y="9592056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 &amp; CONDITIONS</a:t>
            </a:r>
            <a:endParaRPr lang="en-US" sz="750" dirty="0"/>
          </a:p>
        </p:txBody>
      </p:sp>
      <p:sp>
        <p:nvSpPr>
          <p:cNvPr id="68" name="Text 57"/>
          <p:cNvSpPr/>
          <p:nvPr/>
        </p:nvSpPr>
        <p:spPr>
          <a:xfrm>
            <a:off x="502920" y="9793224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Prices valid for the period stated above.</a:t>
            </a:r>
            <a:endParaRPr lang="en-US" sz="780" dirty="0"/>
          </a:p>
        </p:txBody>
      </p:sp>
      <p:sp>
        <p:nvSpPr>
          <p:cNvPr id="69" name="Text 58"/>
          <p:cNvSpPr/>
          <p:nvPr/>
        </p:nvSpPr>
        <p:spPr>
          <a:xfrm>
            <a:off x="502920" y="9976104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Payment terms: ____________________________.</a:t>
            </a:r>
            <a:endParaRPr lang="en-US" sz="780" dirty="0"/>
          </a:p>
        </p:txBody>
      </p:sp>
      <p:sp>
        <p:nvSpPr>
          <p:cNvPr id="70" name="Text 59"/>
          <p:cNvSpPr/>
          <p:nvPr/>
        </p:nvSpPr>
        <p:spPr>
          <a:xfrm>
            <a:off x="502920" y="10158984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Delivery: ____________________________.</a:t>
            </a:r>
            <a:endParaRPr lang="en-US" sz="780" dirty="0"/>
          </a:p>
        </p:txBody>
      </p:sp>
      <p:sp>
        <p:nvSpPr>
          <p:cNvPr id="71" name="Text 60"/>
          <p:cNvSpPr/>
          <p:nvPr/>
        </p:nvSpPr>
        <p:spPr>
          <a:xfrm>
            <a:off x="4572000" y="9317736"/>
            <a:ext cx="2487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(Your Company Name)</a:t>
            </a:r>
            <a:endParaRPr lang="en-US" sz="900" dirty="0"/>
          </a:p>
        </p:txBody>
      </p:sp>
      <p:sp>
        <p:nvSpPr>
          <p:cNvPr id="72" name="Shape 61"/>
          <p:cNvSpPr/>
          <p:nvPr/>
        </p:nvSpPr>
        <p:spPr>
          <a:xfrm>
            <a:off x="4572000" y="9957816"/>
            <a:ext cx="2487168" cy="0"/>
          </a:xfrm>
          <a:prstGeom prst="line">
            <a:avLst/>
          </a:prstGeom>
          <a:noFill/>
          <a:ln w="12700">
            <a:solidFill>
              <a:srgbClr val="5A5248"/>
            </a:solidFill>
            <a:prstDash val="solid"/>
          </a:ln>
        </p:spPr>
      </p:sp>
      <p:sp>
        <p:nvSpPr>
          <p:cNvPr id="73" name="Text 62"/>
          <p:cNvSpPr/>
          <p:nvPr/>
        </p:nvSpPr>
        <p:spPr>
          <a:xfrm>
            <a:off x="4572000" y="999439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Authorised Signatory</a:t>
            </a:r>
            <a:endParaRPr lang="en-US" sz="800" dirty="0"/>
          </a:p>
        </p:txBody>
      </p:sp>
      <p:sp>
        <p:nvSpPr>
          <p:cNvPr id="74" name="Shape 63"/>
          <p:cNvSpPr/>
          <p:nvPr/>
        </p:nvSpPr>
        <p:spPr>
          <a:xfrm>
            <a:off x="502920" y="9957816"/>
            <a:ext cx="2487168" cy="0"/>
          </a:xfrm>
          <a:prstGeom prst="line">
            <a:avLst/>
          </a:prstGeom>
          <a:noFill/>
          <a:ln w="12700">
            <a:solidFill>
              <a:srgbClr val="5A5248"/>
            </a:solidFill>
            <a:prstDash val="solid"/>
          </a:ln>
        </p:spPr>
      </p:sp>
      <p:sp>
        <p:nvSpPr>
          <p:cNvPr id="75" name="Text 64"/>
          <p:cNvSpPr/>
          <p:nvPr/>
        </p:nvSpPr>
        <p:spPr>
          <a:xfrm>
            <a:off x="502920" y="999439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Acceptance (sign &amp; return)</a:t>
            </a:r>
            <a:endParaRPr lang="en-US" sz="800" dirty="0"/>
          </a:p>
        </p:txBody>
      </p:sp>
      <p:sp>
        <p:nvSpPr>
          <p:cNvPr id="76" name="Text 65"/>
          <p:cNvSpPr/>
          <p:nvPr/>
        </p:nvSpPr>
        <p:spPr>
          <a:xfrm>
            <a:off x="502920" y="10369296"/>
            <a:ext cx="6556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2026-08-16T09:04:12Z</dcterms:created>
  <dcterms:modified xsi:type="dcterms:W3CDTF">2026-08-16T09:04:12Z</dcterms:modified>
</cp:coreProperties>
</file>