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7562088" cy="10689336"/>
  <p:notesSz cx="10689336" cy="7562088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2.png"/><Relationship Id="rId4" Type="http://schemas.openxmlformats.org/officeDocument/2006/relationships/image" Target="../media/image-1-2.png"/><Relationship Id="rId5" Type="http://schemas.openxmlformats.org/officeDocument/2006/relationships/image" Target="../media/image-1-2.png"/><Relationship Id="rId6" Type="http://schemas.openxmlformats.org/officeDocument/2006/relationships/image" Target="../media/image-1-2.png"/><Relationship Id="rId7" Type="http://schemas.openxmlformats.org/officeDocument/2006/relationships/image" Target="../media/image-1-2.png"/><Relationship Id="rId8" Type="http://schemas.openxmlformats.org/officeDocument/2006/relationships/image" Target="../media/image-1-2.png"/><Relationship Id="rId9" Type="http://schemas.openxmlformats.org/officeDocument/2006/relationships/slideLayout" Target="../slideLayouts/slideLayout1.xml"/><Relationship Id="rId10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2.png"/><Relationship Id="rId4" Type="http://schemas.openxmlformats.org/officeDocument/2006/relationships/image" Target="../media/image-2-2.png"/><Relationship Id="rId5" Type="http://schemas.openxmlformats.org/officeDocument/2006/relationships/image" Target="../media/image-2-2.png"/><Relationship Id="rId6" Type="http://schemas.openxmlformats.org/officeDocument/2006/relationships/image" Target="../media/image-2-2.png"/><Relationship Id="rId7" Type="http://schemas.openxmlformats.org/officeDocument/2006/relationships/image" Target="../media/image-2-2.png"/><Relationship Id="rId8" Type="http://schemas.openxmlformats.org/officeDocument/2006/relationships/image" Target="../media/image-2-2.png"/><Relationship Id="rId9" Type="http://schemas.openxmlformats.org/officeDocument/2006/relationships/image" Target="../media/image-2-2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formats/sample_logo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457200"/>
            <a:ext cx="713232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71600" y="457200"/>
            <a:ext cx="5687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2E2A26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SHARMA BUILDWELL &amp; INTERIORS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1371600" y="749808"/>
            <a:ext cx="5687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Plywood · Laminates · Hardware — SCF 12, Timber Market, Gill Road, Ludhiana 141003, Punjab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1371600" y="950976"/>
            <a:ext cx="5687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GSTIN: 03ABCFS1234J1Z7   ·   +91 XXXXX XXXXX   ·   sales@sharmabuildwell.in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502920" y="1371600"/>
            <a:ext cx="6556248" cy="365760"/>
          </a:xfrm>
          <a:prstGeom prst="rect">
            <a:avLst/>
          </a:prstGeom>
          <a:solidFill>
            <a:srgbClr val="A87546"/>
          </a:solidFill>
          <a:ln/>
        </p:spPr>
      </p:sp>
      <p:sp>
        <p:nvSpPr>
          <p:cNvPr id="7" name="Text 4"/>
          <p:cNvSpPr/>
          <p:nvPr/>
        </p:nvSpPr>
        <p:spPr>
          <a:xfrm>
            <a:off x="502920" y="1371600"/>
            <a:ext cx="6556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ESTIMATE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02920" y="1755648"/>
            <a:ext cx="65562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Figures in this estimate are indicative and for budgeting purposes — not a binding offer.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02920" y="1975104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A875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TO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502920" y="2176272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Verma Interiors &amp; Associates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502920" y="2395728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Plot 45, Industrial Area Phase 2, Chandigarh 160002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502920" y="2615184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GSTIN: 04AAHFV5678K1Z3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4572000" y="1975104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 No.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897880" y="1975104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EST-2026-0089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5897880" y="2203704"/>
            <a:ext cx="114300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72000" y="2231136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5897880" y="2231136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14/08/2026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5897880" y="2459736"/>
            <a:ext cx="114300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572000" y="2487168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Est. Validity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5897880" y="2487168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days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5897880" y="2715768"/>
            <a:ext cx="114300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502920" y="2935224"/>
            <a:ext cx="6556248" cy="274320"/>
          </a:xfrm>
          <a:prstGeom prst="rect">
            <a:avLst/>
          </a:prstGeom>
          <a:solidFill>
            <a:srgbClr val="F5EDE3"/>
          </a:solidFill>
          <a:ln/>
        </p:spPr>
      </p:sp>
      <p:sp>
        <p:nvSpPr>
          <p:cNvPr id="23" name="Text 20"/>
          <p:cNvSpPr/>
          <p:nvPr/>
        </p:nvSpPr>
        <p:spPr>
          <a:xfrm>
            <a:off x="502920" y="2935224"/>
            <a:ext cx="38404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S.No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886968" y="2935224"/>
            <a:ext cx="6400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527048" y="2935224"/>
            <a:ext cx="22860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Description of Goods</a:t>
            </a:r>
            <a:endParaRPr lang="en-US" sz="780" dirty="0"/>
          </a:p>
        </p:txBody>
      </p:sp>
      <p:sp>
        <p:nvSpPr>
          <p:cNvPr id="26" name="Text 23"/>
          <p:cNvSpPr/>
          <p:nvPr/>
        </p:nvSpPr>
        <p:spPr>
          <a:xfrm>
            <a:off x="3813048" y="2935224"/>
            <a:ext cx="5029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HSN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4315968" y="2935224"/>
            <a:ext cx="34747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Qty</a:t>
            </a:r>
            <a:endParaRPr lang="en-US" sz="780" dirty="0"/>
          </a:p>
        </p:txBody>
      </p:sp>
      <p:sp>
        <p:nvSpPr>
          <p:cNvPr id="28" name="Text 25"/>
          <p:cNvSpPr/>
          <p:nvPr/>
        </p:nvSpPr>
        <p:spPr>
          <a:xfrm>
            <a:off x="4663440" y="2935224"/>
            <a:ext cx="38404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</a:t>
            </a:r>
            <a:endParaRPr lang="en-US" sz="780" dirty="0"/>
          </a:p>
        </p:txBody>
      </p:sp>
      <p:sp>
        <p:nvSpPr>
          <p:cNvPr id="29" name="Text 26"/>
          <p:cNvSpPr/>
          <p:nvPr/>
        </p:nvSpPr>
        <p:spPr>
          <a:xfrm>
            <a:off x="5047488" y="2935224"/>
            <a:ext cx="7315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 (₹)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5779008" y="2935224"/>
            <a:ext cx="5486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 %</a:t>
            </a:r>
            <a:endParaRPr lang="en-US" sz="780" dirty="0"/>
          </a:p>
        </p:txBody>
      </p:sp>
      <p:sp>
        <p:nvSpPr>
          <p:cNvPr id="31" name="Text 28"/>
          <p:cNvSpPr/>
          <p:nvPr/>
        </p:nvSpPr>
        <p:spPr>
          <a:xfrm>
            <a:off x="6327648" y="2935224"/>
            <a:ext cx="7315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 (₹)</a:t>
            </a:r>
            <a:endParaRPr lang="en-US" sz="780" dirty="0"/>
          </a:p>
        </p:txBody>
      </p:sp>
      <p:sp>
        <p:nvSpPr>
          <p:cNvPr id="32" name="Shape 29"/>
          <p:cNvSpPr/>
          <p:nvPr/>
        </p:nvSpPr>
        <p:spPr>
          <a:xfrm>
            <a:off x="502920" y="2935224"/>
            <a:ext cx="6556248" cy="0"/>
          </a:xfrm>
          <a:prstGeom prst="line">
            <a:avLst/>
          </a:prstGeom>
          <a:noFill/>
          <a:ln w="12700">
            <a:solidFill>
              <a:srgbClr val="A87546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502920" y="3209544"/>
            <a:ext cx="6556248" cy="0"/>
          </a:xfrm>
          <a:prstGeom prst="line">
            <a:avLst/>
          </a:prstGeom>
          <a:noFill/>
          <a:ln w="12700">
            <a:solidFill>
              <a:srgbClr val="A87546"/>
            </a:solidFill>
            <a:prstDash val="solid"/>
          </a:ln>
        </p:spPr>
      </p:sp>
      <p:pic>
        <p:nvPicPr>
          <p:cNvPr id="34" name="Image 1" descr="formats/placeholder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08" y="3264408"/>
            <a:ext cx="457200" cy="457200"/>
          </a:xfrm>
          <a:prstGeom prst="rect">
            <a:avLst/>
          </a:prstGeom>
        </p:spPr>
      </p:pic>
      <p:sp>
        <p:nvSpPr>
          <p:cNvPr id="35" name="Text 31"/>
          <p:cNvSpPr/>
          <p:nvPr/>
        </p:nvSpPr>
        <p:spPr>
          <a:xfrm>
            <a:off x="502920" y="3209544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820" dirty="0"/>
          </a:p>
        </p:txBody>
      </p:sp>
      <p:sp>
        <p:nvSpPr>
          <p:cNvPr id="36" name="Text 32"/>
          <p:cNvSpPr/>
          <p:nvPr/>
        </p:nvSpPr>
        <p:spPr>
          <a:xfrm>
            <a:off x="1527048" y="3209544"/>
            <a:ext cx="22860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BWP Marine Plywood 18mm — 8×4 ft sheet</a:t>
            </a:r>
            <a:endParaRPr lang="en-US" sz="820" dirty="0"/>
          </a:p>
        </p:txBody>
      </p:sp>
      <p:sp>
        <p:nvSpPr>
          <p:cNvPr id="37" name="Text 33"/>
          <p:cNvSpPr/>
          <p:nvPr/>
        </p:nvSpPr>
        <p:spPr>
          <a:xfrm>
            <a:off x="3813048" y="3209544"/>
            <a:ext cx="5029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4412</a:t>
            </a:r>
            <a:endParaRPr lang="en-US" sz="820" dirty="0"/>
          </a:p>
        </p:txBody>
      </p:sp>
      <p:sp>
        <p:nvSpPr>
          <p:cNvPr id="38" name="Text 34"/>
          <p:cNvSpPr/>
          <p:nvPr/>
        </p:nvSpPr>
        <p:spPr>
          <a:xfrm>
            <a:off x="4315968" y="3209544"/>
            <a:ext cx="34747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endParaRPr lang="en-US" sz="820" dirty="0"/>
          </a:p>
        </p:txBody>
      </p:sp>
      <p:sp>
        <p:nvSpPr>
          <p:cNvPr id="39" name="Text 35"/>
          <p:cNvSpPr/>
          <p:nvPr/>
        </p:nvSpPr>
        <p:spPr>
          <a:xfrm>
            <a:off x="4663440" y="3209544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</a:t>
            </a:r>
            <a:endParaRPr lang="en-US" sz="820" dirty="0"/>
          </a:p>
        </p:txBody>
      </p:sp>
      <p:sp>
        <p:nvSpPr>
          <p:cNvPr id="40" name="Text 36"/>
          <p:cNvSpPr/>
          <p:nvPr/>
        </p:nvSpPr>
        <p:spPr>
          <a:xfrm>
            <a:off x="5047488" y="3209544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2,150.00</a:t>
            </a:r>
            <a:endParaRPr lang="en-US" sz="820" dirty="0"/>
          </a:p>
        </p:txBody>
      </p:sp>
      <p:sp>
        <p:nvSpPr>
          <p:cNvPr id="41" name="Text 37"/>
          <p:cNvSpPr/>
          <p:nvPr/>
        </p:nvSpPr>
        <p:spPr>
          <a:xfrm>
            <a:off x="5779008" y="3209544"/>
            <a:ext cx="54864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820" dirty="0"/>
          </a:p>
        </p:txBody>
      </p:sp>
      <p:sp>
        <p:nvSpPr>
          <p:cNvPr id="42" name="Text 38"/>
          <p:cNvSpPr/>
          <p:nvPr/>
        </p:nvSpPr>
        <p:spPr>
          <a:xfrm>
            <a:off x="6327648" y="3209544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51,062.50</a:t>
            </a:r>
            <a:endParaRPr lang="en-US" sz="820" dirty="0"/>
          </a:p>
        </p:txBody>
      </p:sp>
      <p:sp>
        <p:nvSpPr>
          <p:cNvPr id="43" name="Shape 39"/>
          <p:cNvSpPr/>
          <p:nvPr/>
        </p:nvSpPr>
        <p:spPr>
          <a:xfrm>
            <a:off x="502920" y="3776472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44" name="Image 2" descr="formats/placeholder_ima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08" y="3831336"/>
            <a:ext cx="457200" cy="457200"/>
          </a:xfrm>
          <a:prstGeom prst="rect">
            <a:avLst/>
          </a:prstGeom>
        </p:spPr>
      </p:pic>
      <p:sp>
        <p:nvSpPr>
          <p:cNvPr id="45" name="Text 40"/>
          <p:cNvSpPr/>
          <p:nvPr/>
        </p:nvSpPr>
        <p:spPr>
          <a:xfrm>
            <a:off x="502920" y="3776472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820" dirty="0"/>
          </a:p>
        </p:txBody>
      </p:sp>
      <p:sp>
        <p:nvSpPr>
          <p:cNvPr id="46" name="Text 41"/>
          <p:cNvSpPr/>
          <p:nvPr/>
        </p:nvSpPr>
        <p:spPr>
          <a:xfrm>
            <a:off x="1527048" y="3776472"/>
            <a:ext cx="22860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Decorative Laminate 1mm — Walnut Matt</a:t>
            </a:r>
            <a:endParaRPr lang="en-US" sz="820" dirty="0"/>
          </a:p>
        </p:txBody>
      </p:sp>
      <p:sp>
        <p:nvSpPr>
          <p:cNvPr id="47" name="Text 42"/>
          <p:cNvSpPr/>
          <p:nvPr/>
        </p:nvSpPr>
        <p:spPr>
          <a:xfrm>
            <a:off x="3813048" y="3776472"/>
            <a:ext cx="5029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3921</a:t>
            </a:r>
            <a:endParaRPr lang="en-US" sz="820" dirty="0"/>
          </a:p>
        </p:txBody>
      </p:sp>
      <p:sp>
        <p:nvSpPr>
          <p:cNvPr id="48" name="Text 43"/>
          <p:cNvSpPr/>
          <p:nvPr/>
        </p:nvSpPr>
        <p:spPr>
          <a:xfrm>
            <a:off x="4315968" y="3776472"/>
            <a:ext cx="34747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endParaRPr lang="en-US" sz="820" dirty="0"/>
          </a:p>
        </p:txBody>
      </p:sp>
      <p:sp>
        <p:nvSpPr>
          <p:cNvPr id="49" name="Text 44"/>
          <p:cNvSpPr/>
          <p:nvPr/>
        </p:nvSpPr>
        <p:spPr>
          <a:xfrm>
            <a:off x="4663440" y="3776472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Nos</a:t>
            </a:r>
            <a:endParaRPr lang="en-US" sz="820" dirty="0"/>
          </a:p>
        </p:txBody>
      </p:sp>
      <p:sp>
        <p:nvSpPr>
          <p:cNvPr id="50" name="Text 45"/>
          <p:cNvSpPr/>
          <p:nvPr/>
        </p:nvSpPr>
        <p:spPr>
          <a:xfrm>
            <a:off x="5047488" y="3776472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1,240.00</a:t>
            </a:r>
            <a:endParaRPr lang="en-US" sz="820" dirty="0"/>
          </a:p>
        </p:txBody>
      </p:sp>
      <p:sp>
        <p:nvSpPr>
          <p:cNvPr id="51" name="Text 46"/>
          <p:cNvSpPr/>
          <p:nvPr/>
        </p:nvSpPr>
        <p:spPr>
          <a:xfrm>
            <a:off x="5779008" y="3776472"/>
            <a:ext cx="54864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5%</a:t>
            </a:r>
            <a:endParaRPr lang="en-US" sz="820" dirty="0"/>
          </a:p>
        </p:txBody>
      </p:sp>
      <p:sp>
        <p:nvSpPr>
          <p:cNvPr id="52" name="Text 47"/>
          <p:cNvSpPr/>
          <p:nvPr/>
        </p:nvSpPr>
        <p:spPr>
          <a:xfrm>
            <a:off x="6327648" y="3776472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35,340.00</a:t>
            </a:r>
            <a:endParaRPr lang="en-US" sz="820" dirty="0"/>
          </a:p>
        </p:txBody>
      </p:sp>
      <p:sp>
        <p:nvSpPr>
          <p:cNvPr id="53" name="Shape 48"/>
          <p:cNvSpPr/>
          <p:nvPr/>
        </p:nvSpPr>
        <p:spPr>
          <a:xfrm>
            <a:off x="502920" y="4343400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54" name="Image 3" descr="formats/placeholder_imag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08" y="4398264"/>
            <a:ext cx="457200" cy="457200"/>
          </a:xfrm>
          <a:prstGeom prst="rect">
            <a:avLst/>
          </a:prstGeom>
        </p:spPr>
      </p:pic>
      <p:sp>
        <p:nvSpPr>
          <p:cNvPr id="55" name="Text 49"/>
          <p:cNvSpPr/>
          <p:nvPr/>
        </p:nvSpPr>
        <p:spPr>
          <a:xfrm>
            <a:off x="502920" y="4343400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820" dirty="0"/>
          </a:p>
        </p:txBody>
      </p:sp>
      <p:sp>
        <p:nvSpPr>
          <p:cNvPr id="56" name="Text 50"/>
          <p:cNvSpPr/>
          <p:nvPr/>
        </p:nvSpPr>
        <p:spPr>
          <a:xfrm>
            <a:off x="1527048" y="4343400"/>
            <a:ext cx="22860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Soft-Close Hinges — Clip-on, 0° crank</a:t>
            </a:r>
            <a:endParaRPr lang="en-US" sz="820" dirty="0"/>
          </a:p>
        </p:txBody>
      </p:sp>
      <p:sp>
        <p:nvSpPr>
          <p:cNvPr id="57" name="Text 51"/>
          <p:cNvSpPr/>
          <p:nvPr/>
        </p:nvSpPr>
        <p:spPr>
          <a:xfrm>
            <a:off x="3813048" y="4343400"/>
            <a:ext cx="5029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8302</a:t>
            </a:r>
            <a:endParaRPr lang="en-US" sz="820" dirty="0"/>
          </a:p>
        </p:txBody>
      </p:sp>
      <p:sp>
        <p:nvSpPr>
          <p:cNvPr id="58" name="Text 52"/>
          <p:cNvSpPr/>
          <p:nvPr/>
        </p:nvSpPr>
        <p:spPr>
          <a:xfrm>
            <a:off x="4315968" y="4343400"/>
            <a:ext cx="34747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48</a:t>
            </a:r>
            <a:endParaRPr lang="en-US" sz="820" dirty="0"/>
          </a:p>
        </p:txBody>
      </p:sp>
      <p:sp>
        <p:nvSpPr>
          <p:cNvPr id="59" name="Text 53"/>
          <p:cNvSpPr/>
          <p:nvPr/>
        </p:nvSpPr>
        <p:spPr>
          <a:xfrm>
            <a:off x="4663440" y="4343400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Pcs</a:t>
            </a:r>
            <a:endParaRPr lang="en-US" sz="820" dirty="0"/>
          </a:p>
        </p:txBody>
      </p:sp>
      <p:sp>
        <p:nvSpPr>
          <p:cNvPr id="60" name="Text 54"/>
          <p:cNvSpPr/>
          <p:nvPr/>
        </p:nvSpPr>
        <p:spPr>
          <a:xfrm>
            <a:off x="5047488" y="4343400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185.00</a:t>
            </a:r>
            <a:endParaRPr lang="en-US" sz="820" dirty="0"/>
          </a:p>
        </p:txBody>
      </p:sp>
      <p:sp>
        <p:nvSpPr>
          <p:cNvPr id="61" name="Text 55"/>
          <p:cNvSpPr/>
          <p:nvPr/>
        </p:nvSpPr>
        <p:spPr>
          <a:xfrm>
            <a:off x="5779008" y="4343400"/>
            <a:ext cx="54864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</a:t>
            </a:r>
            <a:endParaRPr lang="en-US" sz="820" dirty="0"/>
          </a:p>
        </p:txBody>
      </p:sp>
      <p:sp>
        <p:nvSpPr>
          <p:cNvPr id="62" name="Text 56"/>
          <p:cNvSpPr/>
          <p:nvPr/>
        </p:nvSpPr>
        <p:spPr>
          <a:xfrm>
            <a:off x="6327648" y="4343400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7,992.00</a:t>
            </a:r>
            <a:endParaRPr lang="en-US" sz="820" dirty="0"/>
          </a:p>
        </p:txBody>
      </p:sp>
      <p:sp>
        <p:nvSpPr>
          <p:cNvPr id="63" name="Shape 57"/>
          <p:cNvSpPr/>
          <p:nvPr/>
        </p:nvSpPr>
        <p:spPr>
          <a:xfrm>
            <a:off x="502920" y="4910328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64" name="Image 4" descr="formats/placeholder_imag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408" y="4965192"/>
            <a:ext cx="457200" cy="457200"/>
          </a:xfrm>
          <a:prstGeom prst="rect">
            <a:avLst/>
          </a:prstGeom>
        </p:spPr>
      </p:pic>
      <p:sp>
        <p:nvSpPr>
          <p:cNvPr id="65" name="Text 58"/>
          <p:cNvSpPr/>
          <p:nvPr/>
        </p:nvSpPr>
        <p:spPr>
          <a:xfrm>
            <a:off x="502920" y="4910328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820" dirty="0"/>
          </a:p>
        </p:txBody>
      </p:sp>
      <p:sp>
        <p:nvSpPr>
          <p:cNvPr id="66" name="Text 59"/>
          <p:cNvSpPr/>
          <p:nvPr/>
        </p:nvSpPr>
        <p:spPr>
          <a:xfrm>
            <a:off x="1527048" y="4910328"/>
            <a:ext cx="22860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Telescopic Drawer Channel 18" — SS</a:t>
            </a:r>
            <a:endParaRPr lang="en-US" sz="820" dirty="0"/>
          </a:p>
        </p:txBody>
      </p:sp>
      <p:sp>
        <p:nvSpPr>
          <p:cNvPr id="67" name="Text 60"/>
          <p:cNvSpPr/>
          <p:nvPr/>
        </p:nvSpPr>
        <p:spPr>
          <a:xfrm>
            <a:off x="3813048" y="4910328"/>
            <a:ext cx="5029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8302</a:t>
            </a:r>
            <a:endParaRPr lang="en-US" sz="820" dirty="0"/>
          </a:p>
        </p:txBody>
      </p:sp>
      <p:sp>
        <p:nvSpPr>
          <p:cNvPr id="68" name="Text 61"/>
          <p:cNvSpPr/>
          <p:nvPr/>
        </p:nvSpPr>
        <p:spPr>
          <a:xfrm>
            <a:off x="4315968" y="4910328"/>
            <a:ext cx="34747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endParaRPr lang="en-US" sz="820" dirty="0"/>
          </a:p>
        </p:txBody>
      </p:sp>
      <p:sp>
        <p:nvSpPr>
          <p:cNvPr id="69" name="Text 62"/>
          <p:cNvSpPr/>
          <p:nvPr/>
        </p:nvSpPr>
        <p:spPr>
          <a:xfrm>
            <a:off x="4663440" y="4910328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</a:t>
            </a:r>
            <a:endParaRPr lang="en-US" sz="820" dirty="0"/>
          </a:p>
        </p:txBody>
      </p:sp>
      <p:sp>
        <p:nvSpPr>
          <p:cNvPr id="70" name="Text 63"/>
          <p:cNvSpPr/>
          <p:nvPr/>
        </p:nvSpPr>
        <p:spPr>
          <a:xfrm>
            <a:off x="5047488" y="4910328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410.00</a:t>
            </a:r>
            <a:endParaRPr lang="en-US" sz="820" dirty="0"/>
          </a:p>
        </p:txBody>
      </p:sp>
      <p:sp>
        <p:nvSpPr>
          <p:cNvPr id="71" name="Text 64"/>
          <p:cNvSpPr/>
          <p:nvPr/>
        </p:nvSpPr>
        <p:spPr>
          <a:xfrm>
            <a:off x="5779008" y="4910328"/>
            <a:ext cx="54864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</a:t>
            </a:r>
            <a:endParaRPr lang="en-US" sz="820" dirty="0"/>
          </a:p>
        </p:txBody>
      </p:sp>
      <p:sp>
        <p:nvSpPr>
          <p:cNvPr id="72" name="Text 65"/>
          <p:cNvSpPr/>
          <p:nvPr/>
        </p:nvSpPr>
        <p:spPr>
          <a:xfrm>
            <a:off x="6327648" y="4910328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8,856.00</a:t>
            </a:r>
            <a:endParaRPr lang="en-US" sz="820" dirty="0"/>
          </a:p>
        </p:txBody>
      </p:sp>
      <p:sp>
        <p:nvSpPr>
          <p:cNvPr id="73" name="Shape 66"/>
          <p:cNvSpPr/>
          <p:nvPr/>
        </p:nvSpPr>
        <p:spPr>
          <a:xfrm>
            <a:off x="502920" y="5477256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74" name="Image 5" descr="formats/placeholder_imag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408" y="5532120"/>
            <a:ext cx="457200" cy="457200"/>
          </a:xfrm>
          <a:prstGeom prst="rect">
            <a:avLst/>
          </a:prstGeom>
        </p:spPr>
      </p:pic>
      <p:sp>
        <p:nvSpPr>
          <p:cNvPr id="75" name="Text 67"/>
          <p:cNvSpPr/>
          <p:nvPr/>
        </p:nvSpPr>
        <p:spPr>
          <a:xfrm>
            <a:off x="502920" y="5477256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820" dirty="0"/>
          </a:p>
        </p:txBody>
      </p:sp>
      <p:sp>
        <p:nvSpPr>
          <p:cNvPr id="76" name="Text 68"/>
          <p:cNvSpPr/>
          <p:nvPr/>
        </p:nvSpPr>
        <p:spPr>
          <a:xfrm>
            <a:off x="1527048" y="5477256"/>
            <a:ext cx="22860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SS D-Handle 288mm — Brushed</a:t>
            </a:r>
            <a:endParaRPr lang="en-US" sz="820" dirty="0"/>
          </a:p>
        </p:txBody>
      </p:sp>
      <p:sp>
        <p:nvSpPr>
          <p:cNvPr id="77" name="Text 69"/>
          <p:cNvSpPr/>
          <p:nvPr/>
        </p:nvSpPr>
        <p:spPr>
          <a:xfrm>
            <a:off x="3813048" y="5477256"/>
            <a:ext cx="5029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8302</a:t>
            </a:r>
            <a:endParaRPr lang="en-US" sz="820" dirty="0"/>
          </a:p>
        </p:txBody>
      </p:sp>
      <p:sp>
        <p:nvSpPr>
          <p:cNvPr id="78" name="Text 70"/>
          <p:cNvSpPr/>
          <p:nvPr/>
        </p:nvSpPr>
        <p:spPr>
          <a:xfrm>
            <a:off x="4315968" y="5477256"/>
            <a:ext cx="34747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36</a:t>
            </a:r>
            <a:endParaRPr lang="en-US" sz="820" dirty="0"/>
          </a:p>
        </p:txBody>
      </p:sp>
      <p:sp>
        <p:nvSpPr>
          <p:cNvPr id="79" name="Text 71"/>
          <p:cNvSpPr/>
          <p:nvPr/>
        </p:nvSpPr>
        <p:spPr>
          <a:xfrm>
            <a:off x="4663440" y="5477256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Pcs</a:t>
            </a:r>
            <a:endParaRPr lang="en-US" sz="820" dirty="0"/>
          </a:p>
        </p:txBody>
      </p:sp>
      <p:sp>
        <p:nvSpPr>
          <p:cNvPr id="80" name="Text 72"/>
          <p:cNvSpPr/>
          <p:nvPr/>
        </p:nvSpPr>
        <p:spPr>
          <a:xfrm>
            <a:off x="5047488" y="5477256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265.00</a:t>
            </a:r>
            <a:endParaRPr lang="en-US" sz="820" dirty="0"/>
          </a:p>
        </p:txBody>
      </p:sp>
      <p:sp>
        <p:nvSpPr>
          <p:cNvPr id="81" name="Text 73"/>
          <p:cNvSpPr/>
          <p:nvPr/>
        </p:nvSpPr>
        <p:spPr>
          <a:xfrm>
            <a:off x="5779008" y="5477256"/>
            <a:ext cx="54864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</a:t>
            </a:r>
            <a:endParaRPr lang="en-US" sz="820" dirty="0"/>
          </a:p>
        </p:txBody>
      </p:sp>
      <p:sp>
        <p:nvSpPr>
          <p:cNvPr id="82" name="Text 74"/>
          <p:cNvSpPr/>
          <p:nvPr/>
        </p:nvSpPr>
        <p:spPr>
          <a:xfrm>
            <a:off x="6327648" y="5477256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8,586.00</a:t>
            </a:r>
            <a:endParaRPr lang="en-US" sz="820" dirty="0"/>
          </a:p>
        </p:txBody>
      </p:sp>
      <p:sp>
        <p:nvSpPr>
          <p:cNvPr id="83" name="Shape 75"/>
          <p:cNvSpPr/>
          <p:nvPr/>
        </p:nvSpPr>
        <p:spPr>
          <a:xfrm>
            <a:off x="502920" y="6044184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84" name="Image 6" descr="formats/placeholder_imag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408" y="6099048"/>
            <a:ext cx="457200" cy="457200"/>
          </a:xfrm>
          <a:prstGeom prst="rect">
            <a:avLst/>
          </a:prstGeom>
        </p:spPr>
      </p:pic>
      <p:sp>
        <p:nvSpPr>
          <p:cNvPr id="85" name="Text 76"/>
          <p:cNvSpPr/>
          <p:nvPr/>
        </p:nvSpPr>
        <p:spPr>
          <a:xfrm>
            <a:off x="502920" y="6044184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820" dirty="0"/>
          </a:p>
        </p:txBody>
      </p:sp>
      <p:sp>
        <p:nvSpPr>
          <p:cNvPr id="86" name="Text 77"/>
          <p:cNvSpPr/>
          <p:nvPr/>
        </p:nvSpPr>
        <p:spPr>
          <a:xfrm>
            <a:off x="1527048" y="6044184"/>
            <a:ext cx="228600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Edge Banding Tape 22mm — Walnut, 50m roll</a:t>
            </a:r>
            <a:endParaRPr lang="en-US" sz="820" dirty="0"/>
          </a:p>
        </p:txBody>
      </p:sp>
      <p:sp>
        <p:nvSpPr>
          <p:cNvPr id="87" name="Text 78"/>
          <p:cNvSpPr/>
          <p:nvPr/>
        </p:nvSpPr>
        <p:spPr>
          <a:xfrm>
            <a:off x="3813048" y="6044184"/>
            <a:ext cx="5029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3920</a:t>
            </a:r>
            <a:endParaRPr lang="en-US" sz="820" dirty="0"/>
          </a:p>
        </p:txBody>
      </p:sp>
      <p:sp>
        <p:nvSpPr>
          <p:cNvPr id="88" name="Text 79"/>
          <p:cNvSpPr/>
          <p:nvPr/>
        </p:nvSpPr>
        <p:spPr>
          <a:xfrm>
            <a:off x="4315968" y="6044184"/>
            <a:ext cx="347472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820" dirty="0"/>
          </a:p>
        </p:txBody>
      </p:sp>
      <p:sp>
        <p:nvSpPr>
          <p:cNvPr id="89" name="Text 80"/>
          <p:cNvSpPr/>
          <p:nvPr/>
        </p:nvSpPr>
        <p:spPr>
          <a:xfrm>
            <a:off x="4663440" y="6044184"/>
            <a:ext cx="384048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Roll</a:t>
            </a:r>
            <a:endParaRPr lang="en-US" sz="820" dirty="0"/>
          </a:p>
        </p:txBody>
      </p:sp>
      <p:sp>
        <p:nvSpPr>
          <p:cNvPr id="90" name="Text 81"/>
          <p:cNvSpPr/>
          <p:nvPr/>
        </p:nvSpPr>
        <p:spPr>
          <a:xfrm>
            <a:off x="5047488" y="6044184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540.00</a:t>
            </a:r>
            <a:endParaRPr lang="en-US" sz="820" dirty="0"/>
          </a:p>
        </p:txBody>
      </p:sp>
      <p:sp>
        <p:nvSpPr>
          <p:cNvPr id="91" name="Text 82"/>
          <p:cNvSpPr/>
          <p:nvPr/>
        </p:nvSpPr>
        <p:spPr>
          <a:xfrm>
            <a:off x="5779008" y="6044184"/>
            <a:ext cx="54864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</a:t>
            </a:r>
            <a:endParaRPr lang="en-US" sz="820" dirty="0"/>
          </a:p>
        </p:txBody>
      </p:sp>
      <p:sp>
        <p:nvSpPr>
          <p:cNvPr id="92" name="Text 83"/>
          <p:cNvSpPr/>
          <p:nvPr/>
        </p:nvSpPr>
        <p:spPr>
          <a:xfrm>
            <a:off x="6327648" y="6044184"/>
            <a:ext cx="731520" cy="5669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r" indent="0" marL="0">
              <a:buNone/>
            </a:pPr>
            <a:r>
              <a:rPr lang="en-US" sz="82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6,480.00</a:t>
            </a:r>
            <a:endParaRPr lang="en-US" sz="820" dirty="0"/>
          </a:p>
        </p:txBody>
      </p:sp>
      <p:sp>
        <p:nvSpPr>
          <p:cNvPr id="93" name="Shape 84"/>
          <p:cNvSpPr/>
          <p:nvPr/>
        </p:nvSpPr>
        <p:spPr>
          <a:xfrm>
            <a:off x="502920" y="6611112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94" name="Image 7" descr="formats/placeholder_imag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408" y="6665976"/>
            <a:ext cx="457200" cy="457200"/>
          </a:xfrm>
          <a:prstGeom prst="rect">
            <a:avLst/>
          </a:prstGeom>
        </p:spPr>
      </p:pic>
      <p:sp>
        <p:nvSpPr>
          <p:cNvPr id="95" name="Shape 85"/>
          <p:cNvSpPr/>
          <p:nvPr/>
        </p:nvSpPr>
        <p:spPr>
          <a:xfrm>
            <a:off x="502920" y="7178040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sp>
        <p:nvSpPr>
          <p:cNvPr id="96" name="Text 86"/>
          <p:cNvSpPr/>
          <p:nvPr/>
        </p:nvSpPr>
        <p:spPr>
          <a:xfrm>
            <a:off x="4206240" y="7315200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Sub-total</a:t>
            </a:r>
            <a:endParaRPr lang="en-US" sz="850" dirty="0"/>
          </a:p>
        </p:txBody>
      </p:sp>
      <p:sp>
        <p:nvSpPr>
          <p:cNvPr id="97" name="Text 87"/>
          <p:cNvSpPr/>
          <p:nvPr/>
        </p:nvSpPr>
        <p:spPr>
          <a:xfrm>
            <a:off x="5989320" y="7315200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1,18,316.50</a:t>
            </a:r>
            <a:endParaRPr lang="en-US" sz="850" dirty="0"/>
          </a:p>
        </p:txBody>
      </p:sp>
      <p:sp>
        <p:nvSpPr>
          <p:cNvPr id="98" name="Shape 88"/>
          <p:cNvSpPr/>
          <p:nvPr/>
        </p:nvSpPr>
        <p:spPr>
          <a:xfrm>
            <a:off x="5989320" y="7534656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99" name="Text 89"/>
          <p:cNvSpPr/>
          <p:nvPr/>
        </p:nvSpPr>
        <p:spPr>
          <a:xfrm>
            <a:off x="4206240" y="7571232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CGST @ 9%</a:t>
            </a:r>
            <a:endParaRPr lang="en-US" sz="850" dirty="0"/>
          </a:p>
        </p:txBody>
      </p:sp>
      <p:sp>
        <p:nvSpPr>
          <p:cNvPr id="100" name="Text 90"/>
          <p:cNvSpPr/>
          <p:nvPr/>
        </p:nvSpPr>
        <p:spPr>
          <a:xfrm>
            <a:off x="5989320" y="7571232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10,648.49</a:t>
            </a:r>
            <a:endParaRPr lang="en-US" sz="850" dirty="0"/>
          </a:p>
        </p:txBody>
      </p:sp>
      <p:sp>
        <p:nvSpPr>
          <p:cNvPr id="101" name="Shape 91"/>
          <p:cNvSpPr/>
          <p:nvPr/>
        </p:nvSpPr>
        <p:spPr>
          <a:xfrm>
            <a:off x="5989320" y="7790688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02" name="Text 92"/>
          <p:cNvSpPr/>
          <p:nvPr/>
        </p:nvSpPr>
        <p:spPr>
          <a:xfrm>
            <a:off x="4206240" y="7827264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SGST @ 9%</a:t>
            </a:r>
            <a:endParaRPr lang="en-US" sz="850" dirty="0"/>
          </a:p>
        </p:txBody>
      </p:sp>
      <p:sp>
        <p:nvSpPr>
          <p:cNvPr id="103" name="Text 93"/>
          <p:cNvSpPr/>
          <p:nvPr/>
        </p:nvSpPr>
        <p:spPr>
          <a:xfrm>
            <a:off x="5989320" y="7827264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10,648.49</a:t>
            </a:r>
            <a:endParaRPr lang="en-US" sz="850" dirty="0"/>
          </a:p>
        </p:txBody>
      </p:sp>
      <p:sp>
        <p:nvSpPr>
          <p:cNvPr id="104" name="Shape 94"/>
          <p:cNvSpPr/>
          <p:nvPr/>
        </p:nvSpPr>
        <p:spPr>
          <a:xfrm>
            <a:off x="5989320" y="8046720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05" name="Text 95"/>
          <p:cNvSpPr/>
          <p:nvPr/>
        </p:nvSpPr>
        <p:spPr>
          <a:xfrm>
            <a:off x="4206240" y="8083296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IGST @ 0%</a:t>
            </a:r>
            <a:endParaRPr lang="en-US" sz="850" dirty="0"/>
          </a:p>
        </p:txBody>
      </p:sp>
      <p:sp>
        <p:nvSpPr>
          <p:cNvPr id="106" name="Text 96"/>
          <p:cNvSpPr/>
          <p:nvPr/>
        </p:nvSpPr>
        <p:spPr>
          <a:xfrm>
            <a:off x="5989320" y="8083296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0.00</a:t>
            </a:r>
            <a:endParaRPr lang="en-US" sz="850" dirty="0"/>
          </a:p>
        </p:txBody>
      </p:sp>
      <p:sp>
        <p:nvSpPr>
          <p:cNvPr id="107" name="Shape 97"/>
          <p:cNvSpPr/>
          <p:nvPr/>
        </p:nvSpPr>
        <p:spPr>
          <a:xfrm>
            <a:off x="5989320" y="8302752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08" name="Shape 98"/>
          <p:cNvSpPr/>
          <p:nvPr/>
        </p:nvSpPr>
        <p:spPr>
          <a:xfrm>
            <a:off x="4206240" y="8321040"/>
            <a:ext cx="2852928" cy="256032"/>
          </a:xfrm>
          <a:prstGeom prst="rect">
            <a:avLst/>
          </a:prstGeom>
          <a:solidFill>
            <a:srgbClr val="F5EDE3"/>
          </a:solidFill>
          <a:ln/>
        </p:spPr>
      </p:sp>
      <p:sp>
        <p:nvSpPr>
          <p:cNvPr id="109" name="Text 99"/>
          <p:cNvSpPr/>
          <p:nvPr/>
        </p:nvSpPr>
        <p:spPr>
          <a:xfrm>
            <a:off x="4206240" y="8339328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 Total (₹)</a:t>
            </a:r>
            <a:endParaRPr lang="en-US" sz="1000" dirty="0"/>
          </a:p>
        </p:txBody>
      </p:sp>
      <p:sp>
        <p:nvSpPr>
          <p:cNvPr id="110" name="Text 100"/>
          <p:cNvSpPr/>
          <p:nvPr/>
        </p:nvSpPr>
        <p:spPr>
          <a:xfrm>
            <a:off x="5989320" y="8339328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1,39,613.48</a:t>
            </a:r>
            <a:endParaRPr lang="en-US" sz="1000" dirty="0"/>
          </a:p>
        </p:txBody>
      </p:sp>
      <p:sp>
        <p:nvSpPr>
          <p:cNvPr id="111" name="Text 101"/>
          <p:cNvSpPr/>
          <p:nvPr/>
        </p:nvSpPr>
        <p:spPr>
          <a:xfrm>
            <a:off x="502920" y="7552944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GST: CGST + SGST within your state; IGST inter-state.</a:t>
            </a:r>
            <a:endParaRPr lang="en-US" sz="750" dirty="0"/>
          </a:p>
          <a:p>
            <a:pPr algn="l" indent="0" marL="0">
              <a:buNone/>
            </a:pPr>
            <a:r>
              <a:rPr lang="en-US" sz="750" i="1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Images: right-click any image → Change Picture (in Canva: click image → Replace).</a:t>
            </a:r>
            <a:endParaRPr lang="en-US" sz="750" dirty="0"/>
          </a:p>
        </p:txBody>
      </p:sp>
      <p:sp>
        <p:nvSpPr>
          <p:cNvPr id="112" name="Shape 102"/>
          <p:cNvSpPr/>
          <p:nvPr/>
        </p:nvSpPr>
        <p:spPr>
          <a:xfrm>
            <a:off x="502920" y="8741664"/>
            <a:ext cx="6556248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13" name="Text 103"/>
          <p:cNvSpPr/>
          <p:nvPr/>
        </p:nvSpPr>
        <p:spPr>
          <a:xfrm>
            <a:off x="502920" y="8805672"/>
            <a:ext cx="6556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 in words:  Rupees One Lakh Thirty Nine Thousand Six Hundred Thirteen and Forty Eight Paise Only</a:t>
            </a:r>
            <a:endParaRPr lang="en-US" sz="850" dirty="0"/>
          </a:p>
        </p:txBody>
      </p:sp>
      <p:sp>
        <p:nvSpPr>
          <p:cNvPr id="114" name="Text 104"/>
          <p:cNvSpPr/>
          <p:nvPr/>
        </p:nvSpPr>
        <p:spPr>
          <a:xfrm>
            <a:off x="502920" y="9153144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A875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TERMS &amp; CONDITIONS</a:t>
            </a:r>
            <a:endParaRPr lang="en-US" sz="750" dirty="0"/>
          </a:p>
        </p:txBody>
      </p:sp>
      <p:sp>
        <p:nvSpPr>
          <p:cNvPr id="115" name="Text 105"/>
          <p:cNvSpPr/>
          <p:nvPr/>
        </p:nvSpPr>
        <p:spPr>
          <a:xfrm>
            <a:off x="502920" y="9354312"/>
            <a:ext cx="4937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Prices are ex-showroom Ludhiana; freight and unloading extra at actuals.</a:t>
            </a:r>
            <a:endParaRPr lang="en-US" sz="780" dirty="0"/>
          </a:p>
        </p:txBody>
      </p:sp>
      <p:sp>
        <p:nvSpPr>
          <p:cNvPr id="116" name="Text 106"/>
          <p:cNvSpPr/>
          <p:nvPr/>
        </p:nvSpPr>
        <p:spPr>
          <a:xfrm>
            <a:off x="502920" y="9537192"/>
            <a:ext cx="4937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Payment: 50% advance with order, balance before dispatch.</a:t>
            </a:r>
            <a:endParaRPr lang="en-US" sz="780" dirty="0"/>
          </a:p>
        </p:txBody>
      </p:sp>
      <p:sp>
        <p:nvSpPr>
          <p:cNvPr id="117" name="Text 107"/>
          <p:cNvSpPr/>
          <p:nvPr/>
        </p:nvSpPr>
        <p:spPr>
          <a:xfrm>
            <a:off x="502920" y="9720072"/>
            <a:ext cx="4937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Delivery: 5–7 working days from order confirmation.</a:t>
            </a:r>
            <a:endParaRPr lang="en-US" sz="780" dirty="0"/>
          </a:p>
        </p:txBody>
      </p:sp>
      <p:sp>
        <p:nvSpPr>
          <p:cNvPr id="118" name="Text 108"/>
          <p:cNvSpPr/>
          <p:nvPr/>
        </p:nvSpPr>
        <p:spPr>
          <a:xfrm>
            <a:off x="502920" y="9902952"/>
            <a:ext cx="4937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 Prices valid for the period stated above and subject to change thereafter.</a:t>
            </a:r>
            <a:endParaRPr lang="en-US" sz="780" dirty="0"/>
          </a:p>
        </p:txBody>
      </p:sp>
      <p:sp>
        <p:nvSpPr>
          <p:cNvPr id="119" name="Text 109"/>
          <p:cNvSpPr/>
          <p:nvPr/>
        </p:nvSpPr>
        <p:spPr>
          <a:xfrm>
            <a:off x="4572000" y="9317736"/>
            <a:ext cx="24871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Sharma Buildwell &amp; Interiors</a:t>
            </a:r>
            <a:endParaRPr lang="en-US" sz="900" dirty="0"/>
          </a:p>
        </p:txBody>
      </p:sp>
      <p:sp>
        <p:nvSpPr>
          <p:cNvPr id="120" name="Shape 110"/>
          <p:cNvSpPr/>
          <p:nvPr/>
        </p:nvSpPr>
        <p:spPr>
          <a:xfrm>
            <a:off x="4572000" y="9957816"/>
            <a:ext cx="2487168" cy="0"/>
          </a:xfrm>
          <a:prstGeom prst="line">
            <a:avLst/>
          </a:prstGeom>
          <a:noFill/>
          <a:ln w="12700">
            <a:solidFill>
              <a:srgbClr val="5A5248"/>
            </a:solidFill>
            <a:prstDash val="solid"/>
          </a:ln>
        </p:spPr>
      </p:sp>
      <p:sp>
        <p:nvSpPr>
          <p:cNvPr id="121" name="Text 111"/>
          <p:cNvSpPr/>
          <p:nvPr/>
        </p:nvSpPr>
        <p:spPr>
          <a:xfrm>
            <a:off x="4572000" y="9994392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Authorised Signatory</a:t>
            </a:r>
            <a:endParaRPr lang="en-US" sz="800" dirty="0"/>
          </a:p>
        </p:txBody>
      </p:sp>
      <p:sp>
        <p:nvSpPr>
          <p:cNvPr id="122" name="Shape 112"/>
          <p:cNvSpPr/>
          <p:nvPr/>
        </p:nvSpPr>
        <p:spPr>
          <a:xfrm>
            <a:off x="502920" y="9957816"/>
            <a:ext cx="2487168" cy="0"/>
          </a:xfrm>
          <a:prstGeom prst="line">
            <a:avLst/>
          </a:prstGeom>
          <a:noFill/>
          <a:ln w="12700">
            <a:solidFill>
              <a:srgbClr val="5A5248"/>
            </a:solidFill>
            <a:prstDash val="solid"/>
          </a:ln>
        </p:spPr>
      </p:sp>
      <p:sp>
        <p:nvSpPr>
          <p:cNvPr id="123" name="Text 113"/>
          <p:cNvSpPr/>
          <p:nvPr/>
        </p:nvSpPr>
        <p:spPr>
          <a:xfrm>
            <a:off x="502920" y="9994392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by</a:t>
            </a:r>
            <a:endParaRPr lang="en-US" sz="800" dirty="0"/>
          </a:p>
        </p:txBody>
      </p:sp>
      <p:sp>
        <p:nvSpPr>
          <p:cNvPr id="124" name="Text 114"/>
          <p:cNvSpPr/>
          <p:nvPr/>
        </p:nvSpPr>
        <p:spPr>
          <a:xfrm>
            <a:off x="502920" y="10369296"/>
            <a:ext cx="6556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8B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format by SaleShade — saleshade.in</a:t>
            </a:r>
            <a:endParaRPr lang="en-US" sz="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formats/logo_placehold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2920" y="411480"/>
            <a:ext cx="713232" cy="71323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371600" y="457200"/>
            <a:ext cx="568756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8A8378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YOUR COMPANY NAME</a:t>
            </a:r>
            <a:endParaRPr lang="en-US" sz="1500" dirty="0"/>
          </a:p>
        </p:txBody>
      </p:sp>
      <p:sp>
        <p:nvSpPr>
          <p:cNvPr id="4" name="Text 1"/>
          <p:cNvSpPr/>
          <p:nvPr/>
        </p:nvSpPr>
        <p:spPr>
          <a:xfrm>
            <a:off x="1371600" y="749808"/>
            <a:ext cx="5687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Tagline / line of business — Address line, City PIN, State</a:t>
            </a:r>
            <a:endParaRPr lang="en-US" sz="850" dirty="0"/>
          </a:p>
        </p:txBody>
      </p:sp>
      <p:sp>
        <p:nvSpPr>
          <p:cNvPr id="5" name="Text 2"/>
          <p:cNvSpPr/>
          <p:nvPr/>
        </p:nvSpPr>
        <p:spPr>
          <a:xfrm>
            <a:off x="1371600" y="950976"/>
            <a:ext cx="56875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GSTIN: ____________   ·   Phone: ____________   ·   Email: ____________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502920" y="1371600"/>
            <a:ext cx="6556248" cy="365760"/>
          </a:xfrm>
          <a:prstGeom prst="rect">
            <a:avLst/>
          </a:prstGeom>
          <a:solidFill>
            <a:srgbClr val="A87546"/>
          </a:solidFill>
          <a:ln/>
        </p:spPr>
      </p:sp>
      <p:sp>
        <p:nvSpPr>
          <p:cNvPr id="7" name="Text 4"/>
          <p:cNvSpPr/>
          <p:nvPr/>
        </p:nvSpPr>
        <p:spPr>
          <a:xfrm>
            <a:off x="502920" y="1371600"/>
            <a:ext cx="6556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ESTIMATE</a:t>
            </a: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502920" y="1755648"/>
            <a:ext cx="655624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i="1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Figures in this estimate are indicative and for budgeting purposes — not a binding offer.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02920" y="1975104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A875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 TO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502920" y="2176272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name</a:t>
            </a:r>
            <a:endParaRPr lang="en-US" sz="1000" dirty="0"/>
          </a:p>
        </p:txBody>
      </p:sp>
      <p:sp>
        <p:nvSpPr>
          <p:cNvPr id="11" name="Text 8"/>
          <p:cNvSpPr/>
          <p:nvPr/>
        </p:nvSpPr>
        <p:spPr>
          <a:xfrm>
            <a:off x="502920" y="2395728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address</a:t>
            </a:r>
            <a:endParaRPr lang="en-US" sz="900" dirty="0"/>
          </a:p>
        </p:txBody>
      </p:sp>
      <p:sp>
        <p:nvSpPr>
          <p:cNvPr id="12" name="Text 9"/>
          <p:cNvSpPr/>
          <p:nvPr/>
        </p:nvSpPr>
        <p:spPr>
          <a:xfrm>
            <a:off x="502920" y="2615184"/>
            <a:ext cx="4023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GSTIN</a:t>
            </a:r>
            <a:endParaRPr lang="en-US" sz="900" dirty="0"/>
          </a:p>
        </p:txBody>
      </p:sp>
      <p:sp>
        <p:nvSpPr>
          <p:cNvPr id="13" name="Text 10"/>
          <p:cNvSpPr/>
          <p:nvPr/>
        </p:nvSpPr>
        <p:spPr>
          <a:xfrm>
            <a:off x="4572000" y="1975104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Estimate No.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5897880" y="1975104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____________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5897880" y="2203704"/>
            <a:ext cx="114300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572000" y="2231136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Date</a:t>
            </a:r>
            <a:endParaRPr lang="en-US" sz="850" dirty="0"/>
          </a:p>
        </p:txBody>
      </p:sp>
      <p:sp>
        <p:nvSpPr>
          <p:cNvPr id="17" name="Text 14"/>
          <p:cNvSpPr/>
          <p:nvPr/>
        </p:nvSpPr>
        <p:spPr>
          <a:xfrm>
            <a:off x="5897880" y="2231136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____________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5897880" y="2459736"/>
            <a:ext cx="114300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572000" y="2487168"/>
            <a:ext cx="12344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Est. Validity</a:t>
            </a:r>
            <a:endParaRPr lang="en-US" sz="850" dirty="0"/>
          </a:p>
        </p:txBody>
      </p:sp>
      <p:sp>
        <p:nvSpPr>
          <p:cNvPr id="20" name="Text 17"/>
          <p:cNvSpPr/>
          <p:nvPr/>
        </p:nvSpPr>
        <p:spPr>
          <a:xfrm>
            <a:off x="5897880" y="2487168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____________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5897880" y="2715768"/>
            <a:ext cx="114300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22" name="Shape 19"/>
          <p:cNvSpPr/>
          <p:nvPr/>
        </p:nvSpPr>
        <p:spPr>
          <a:xfrm>
            <a:off x="502920" y="2935224"/>
            <a:ext cx="6556248" cy="274320"/>
          </a:xfrm>
          <a:prstGeom prst="rect">
            <a:avLst/>
          </a:prstGeom>
          <a:solidFill>
            <a:srgbClr val="F5EDE3"/>
          </a:solidFill>
          <a:ln/>
        </p:spPr>
      </p:sp>
      <p:sp>
        <p:nvSpPr>
          <p:cNvPr id="23" name="Text 20"/>
          <p:cNvSpPr/>
          <p:nvPr/>
        </p:nvSpPr>
        <p:spPr>
          <a:xfrm>
            <a:off x="502920" y="2935224"/>
            <a:ext cx="38404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S.No</a:t>
            </a:r>
            <a:endParaRPr lang="en-US" sz="780" dirty="0"/>
          </a:p>
        </p:txBody>
      </p:sp>
      <p:sp>
        <p:nvSpPr>
          <p:cNvPr id="24" name="Text 21"/>
          <p:cNvSpPr/>
          <p:nvPr/>
        </p:nvSpPr>
        <p:spPr>
          <a:xfrm>
            <a:off x="886968" y="2935224"/>
            <a:ext cx="6400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</a:t>
            </a:r>
            <a:endParaRPr lang="en-US" sz="780" dirty="0"/>
          </a:p>
        </p:txBody>
      </p:sp>
      <p:sp>
        <p:nvSpPr>
          <p:cNvPr id="25" name="Text 22"/>
          <p:cNvSpPr/>
          <p:nvPr/>
        </p:nvSpPr>
        <p:spPr>
          <a:xfrm>
            <a:off x="1527048" y="2935224"/>
            <a:ext cx="228600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l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Description of Goods</a:t>
            </a:r>
            <a:endParaRPr lang="en-US" sz="780" dirty="0"/>
          </a:p>
        </p:txBody>
      </p:sp>
      <p:sp>
        <p:nvSpPr>
          <p:cNvPr id="26" name="Text 23"/>
          <p:cNvSpPr/>
          <p:nvPr/>
        </p:nvSpPr>
        <p:spPr>
          <a:xfrm>
            <a:off x="3813048" y="2935224"/>
            <a:ext cx="5029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HSN</a:t>
            </a:r>
            <a:endParaRPr lang="en-US" sz="780" dirty="0"/>
          </a:p>
        </p:txBody>
      </p:sp>
      <p:sp>
        <p:nvSpPr>
          <p:cNvPr id="27" name="Text 24"/>
          <p:cNvSpPr/>
          <p:nvPr/>
        </p:nvSpPr>
        <p:spPr>
          <a:xfrm>
            <a:off x="4315968" y="2935224"/>
            <a:ext cx="347472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Qty</a:t>
            </a:r>
            <a:endParaRPr lang="en-US" sz="780" dirty="0"/>
          </a:p>
        </p:txBody>
      </p:sp>
      <p:sp>
        <p:nvSpPr>
          <p:cNvPr id="28" name="Text 25"/>
          <p:cNvSpPr/>
          <p:nvPr/>
        </p:nvSpPr>
        <p:spPr>
          <a:xfrm>
            <a:off x="4663440" y="2935224"/>
            <a:ext cx="38404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Unit</a:t>
            </a:r>
            <a:endParaRPr lang="en-US" sz="780" dirty="0"/>
          </a:p>
        </p:txBody>
      </p:sp>
      <p:sp>
        <p:nvSpPr>
          <p:cNvPr id="29" name="Text 26"/>
          <p:cNvSpPr/>
          <p:nvPr/>
        </p:nvSpPr>
        <p:spPr>
          <a:xfrm>
            <a:off x="5047488" y="2935224"/>
            <a:ext cx="7315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Rate (₹)</a:t>
            </a:r>
            <a:endParaRPr lang="en-US" sz="780" dirty="0"/>
          </a:p>
        </p:txBody>
      </p:sp>
      <p:sp>
        <p:nvSpPr>
          <p:cNvPr id="30" name="Text 27"/>
          <p:cNvSpPr/>
          <p:nvPr/>
        </p:nvSpPr>
        <p:spPr>
          <a:xfrm>
            <a:off x="5779008" y="2935224"/>
            <a:ext cx="54864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 %</a:t>
            </a:r>
            <a:endParaRPr lang="en-US" sz="780" dirty="0"/>
          </a:p>
        </p:txBody>
      </p:sp>
      <p:sp>
        <p:nvSpPr>
          <p:cNvPr id="31" name="Text 28"/>
          <p:cNvSpPr/>
          <p:nvPr/>
        </p:nvSpPr>
        <p:spPr>
          <a:xfrm>
            <a:off x="6327648" y="2935224"/>
            <a:ext cx="73152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algn="ctr" indent="0" marL="0">
              <a:buNone/>
            </a:pPr>
            <a:r>
              <a:rPr lang="en-US" sz="78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 (₹)</a:t>
            </a:r>
            <a:endParaRPr lang="en-US" sz="780" dirty="0"/>
          </a:p>
        </p:txBody>
      </p:sp>
      <p:sp>
        <p:nvSpPr>
          <p:cNvPr id="32" name="Shape 29"/>
          <p:cNvSpPr/>
          <p:nvPr/>
        </p:nvSpPr>
        <p:spPr>
          <a:xfrm>
            <a:off x="502920" y="2935224"/>
            <a:ext cx="6556248" cy="0"/>
          </a:xfrm>
          <a:prstGeom prst="line">
            <a:avLst/>
          </a:prstGeom>
          <a:noFill/>
          <a:ln w="12700">
            <a:solidFill>
              <a:srgbClr val="A87546"/>
            </a:solidFill>
            <a:prstDash val="solid"/>
          </a:ln>
        </p:spPr>
      </p:sp>
      <p:sp>
        <p:nvSpPr>
          <p:cNvPr id="33" name="Shape 30"/>
          <p:cNvSpPr/>
          <p:nvPr/>
        </p:nvSpPr>
        <p:spPr>
          <a:xfrm>
            <a:off x="502920" y="3209544"/>
            <a:ext cx="6556248" cy="0"/>
          </a:xfrm>
          <a:prstGeom prst="line">
            <a:avLst/>
          </a:prstGeom>
          <a:noFill/>
          <a:ln w="12700">
            <a:solidFill>
              <a:srgbClr val="A87546"/>
            </a:solidFill>
            <a:prstDash val="solid"/>
          </a:ln>
        </p:spPr>
      </p:sp>
      <p:pic>
        <p:nvPicPr>
          <p:cNvPr id="34" name="Image 1" descr="formats/placeholder_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8408" y="3264408"/>
            <a:ext cx="457200" cy="457200"/>
          </a:xfrm>
          <a:prstGeom prst="rect">
            <a:avLst/>
          </a:prstGeom>
        </p:spPr>
      </p:pic>
      <p:sp>
        <p:nvSpPr>
          <p:cNvPr id="35" name="Shape 31"/>
          <p:cNvSpPr/>
          <p:nvPr/>
        </p:nvSpPr>
        <p:spPr>
          <a:xfrm>
            <a:off x="502920" y="3776472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36" name="Image 2" descr="formats/placeholder_ima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8408" y="3831336"/>
            <a:ext cx="457200" cy="457200"/>
          </a:xfrm>
          <a:prstGeom prst="rect">
            <a:avLst/>
          </a:prstGeom>
        </p:spPr>
      </p:pic>
      <p:sp>
        <p:nvSpPr>
          <p:cNvPr id="37" name="Shape 32"/>
          <p:cNvSpPr/>
          <p:nvPr/>
        </p:nvSpPr>
        <p:spPr>
          <a:xfrm>
            <a:off x="502920" y="4343400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38" name="Image 3" descr="formats/placeholder_imag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8408" y="4398264"/>
            <a:ext cx="457200" cy="457200"/>
          </a:xfrm>
          <a:prstGeom prst="rect">
            <a:avLst/>
          </a:prstGeom>
        </p:spPr>
      </p:pic>
      <p:sp>
        <p:nvSpPr>
          <p:cNvPr id="39" name="Shape 33"/>
          <p:cNvSpPr/>
          <p:nvPr/>
        </p:nvSpPr>
        <p:spPr>
          <a:xfrm>
            <a:off x="502920" y="4910328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40" name="Image 4" descr="formats/placeholder_imag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8408" y="4965192"/>
            <a:ext cx="457200" cy="457200"/>
          </a:xfrm>
          <a:prstGeom prst="rect">
            <a:avLst/>
          </a:prstGeom>
        </p:spPr>
      </p:pic>
      <p:sp>
        <p:nvSpPr>
          <p:cNvPr id="41" name="Shape 34"/>
          <p:cNvSpPr/>
          <p:nvPr/>
        </p:nvSpPr>
        <p:spPr>
          <a:xfrm>
            <a:off x="502920" y="5477256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42" name="Image 5" descr="formats/placeholder_imag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8408" y="5532120"/>
            <a:ext cx="457200" cy="457200"/>
          </a:xfrm>
          <a:prstGeom prst="rect">
            <a:avLst/>
          </a:prstGeom>
        </p:spPr>
      </p:pic>
      <p:sp>
        <p:nvSpPr>
          <p:cNvPr id="43" name="Shape 35"/>
          <p:cNvSpPr/>
          <p:nvPr/>
        </p:nvSpPr>
        <p:spPr>
          <a:xfrm>
            <a:off x="502920" y="6044184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44" name="Image 6" descr="formats/placeholder_image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8408" y="6099048"/>
            <a:ext cx="457200" cy="457200"/>
          </a:xfrm>
          <a:prstGeom prst="rect">
            <a:avLst/>
          </a:prstGeom>
        </p:spPr>
      </p:pic>
      <p:sp>
        <p:nvSpPr>
          <p:cNvPr id="45" name="Shape 36"/>
          <p:cNvSpPr/>
          <p:nvPr/>
        </p:nvSpPr>
        <p:spPr>
          <a:xfrm>
            <a:off x="502920" y="6611112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46" name="Image 7" descr="formats/placeholder_image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8408" y="6665976"/>
            <a:ext cx="457200" cy="457200"/>
          </a:xfrm>
          <a:prstGeom prst="rect">
            <a:avLst/>
          </a:prstGeom>
        </p:spPr>
      </p:pic>
      <p:sp>
        <p:nvSpPr>
          <p:cNvPr id="47" name="Shape 37"/>
          <p:cNvSpPr/>
          <p:nvPr/>
        </p:nvSpPr>
        <p:spPr>
          <a:xfrm>
            <a:off x="502920" y="7178040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pic>
        <p:nvPicPr>
          <p:cNvPr id="48" name="Image 8" descr="formats/placeholder_image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8408" y="7232904"/>
            <a:ext cx="457200" cy="457200"/>
          </a:xfrm>
          <a:prstGeom prst="rect">
            <a:avLst/>
          </a:prstGeom>
        </p:spPr>
      </p:pic>
      <p:sp>
        <p:nvSpPr>
          <p:cNvPr id="49" name="Shape 38"/>
          <p:cNvSpPr/>
          <p:nvPr/>
        </p:nvSpPr>
        <p:spPr>
          <a:xfrm>
            <a:off x="502920" y="7744968"/>
            <a:ext cx="6556248" cy="0"/>
          </a:xfrm>
          <a:prstGeom prst="line">
            <a:avLst/>
          </a:prstGeom>
          <a:noFill/>
          <a:ln w="6350">
            <a:solidFill>
              <a:srgbClr val="E3D9CB"/>
            </a:solidFill>
            <a:prstDash val="solid"/>
          </a:ln>
        </p:spPr>
      </p:sp>
      <p:sp>
        <p:nvSpPr>
          <p:cNvPr id="50" name="Text 39"/>
          <p:cNvSpPr/>
          <p:nvPr/>
        </p:nvSpPr>
        <p:spPr>
          <a:xfrm>
            <a:off x="4206240" y="7882128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b="1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Sub-total</a:t>
            </a:r>
            <a:endParaRPr lang="en-US" sz="850" dirty="0"/>
          </a:p>
        </p:txBody>
      </p:sp>
      <p:sp>
        <p:nvSpPr>
          <p:cNvPr id="51" name="Text 40"/>
          <p:cNvSpPr/>
          <p:nvPr/>
        </p:nvSpPr>
        <p:spPr>
          <a:xfrm>
            <a:off x="5989320" y="7882128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endParaRPr lang="en-US" sz="850" dirty="0"/>
          </a:p>
        </p:txBody>
      </p:sp>
      <p:sp>
        <p:nvSpPr>
          <p:cNvPr id="52" name="Shape 41"/>
          <p:cNvSpPr/>
          <p:nvPr/>
        </p:nvSpPr>
        <p:spPr>
          <a:xfrm>
            <a:off x="5989320" y="8101584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53" name="Text 42"/>
          <p:cNvSpPr/>
          <p:nvPr/>
        </p:nvSpPr>
        <p:spPr>
          <a:xfrm>
            <a:off x="4206240" y="8138160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CGST @ 9%</a:t>
            </a:r>
            <a:endParaRPr lang="en-US" sz="850" dirty="0"/>
          </a:p>
        </p:txBody>
      </p:sp>
      <p:sp>
        <p:nvSpPr>
          <p:cNvPr id="54" name="Text 43"/>
          <p:cNvSpPr/>
          <p:nvPr/>
        </p:nvSpPr>
        <p:spPr>
          <a:xfrm>
            <a:off x="5989320" y="8138160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endParaRPr lang="en-US" sz="850" dirty="0"/>
          </a:p>
        </p:txBody>
      </p:sp>
      <p:sp>
        <p:nvSpPr>
          <p:cNvPr id="55" name="Shape 44"/>
          <p:cNvSpPr/>
          <p:nvPr/>
        </p:nvSpPr>
        <p:spPr>
          <a:xfrm>
            <a:off x="5989320" y="8357616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56" name="Text 45"/>
          <p:cNvSpPr/>
          <p:nvPr/>
        </p:nvSpPr>
        <p:spPr>
          <a:xfrm>
            <a:off x="4206240" y="8394192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SGST @ 9%</a:t>
            </a:r>
            <a:endParaRPr lang="en-US" sz="850" dirty="0"/>
          </a:p>
        </p:txBody>
      </p:sp>
      <p:sp>
        <p:nvSpPr>
          <p:cNvPr id="57" name="Text 46"/>
          <p:cNvSpPr/>
          <p:nvPr/>
        </p:nvSpPr>
        <p:spPr>
          <a:xfrm>
            <a:off x="5989320" y="8394192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endParaRPr lang="en-US" sz="850" dirty="0"/>
          </a:p>
        </p:txBody>
      </p:sp>
      <p:sp>
        <p:nvSpPr>
          <p:cNvPr id="58" name="Shape 47"/>
          <p:cNvSpPr/>
          <p:nvPr/>
        </p:nvSpPr>
        <p:spPr>
          <a:xfrm>
            <a:off x="5989320" y="8613648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59" name="Text 48"/>
          <p:cNvSpPr/>
          <p:nvPr/>
        </p:nvSpPr>
        <p:spPr>
          <a:xfrm>
            <a:off x="4206240" y="8650224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IGST @ 0%</a:t>
            </a:r>
            <a:endParaRPr lang="en-US" sz="850" dirty="0"/>
          </a:p>
        </p:txBody>
      </p:sp>
      <p:sp>
        <p:nvSpPr>
          <p:cNvPr id="60" name="Text 49"/>
          <p:cNvSpPr/>
          <p:nvPr/>
        </p:nvSpPr>
        <p:spPr>
          <a:xfrm>
            <a:off x="5989320" y="8650224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endParaRPr lang="en-US" sz="850" dirty="0"/>
          </a:p>
        </p:txBody>
      </p:sp>
      <p:sp>
        <p:nvSpPr>
          <p:cNvPr id="61" name="Shape 50"/>
          <p:cNvSpPr/>
          <p:nvPr/>
        </p:nvSpPr>
        <p:spPr>
          <a:xfrm>
            <a:off x="5989320" y="8869680"/>
            <a:ext cx="1051560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62" name="Shape 51"/>
          <p:cNvSpPr/>
          <p:nvPr/>
        </p:nvSpPr>
        <p:spPr>
          <a:xfrm>
            <a:off x="4206240" y="8887968"/>
            <a:ext cx="2852928" cy="256032"/>
          </a:xfrm>
          <a:prstGeom prst="rect">
            <a:avLst/>
          </a:prstGeom>
          <a:solidFill>
            <a:srgbClr val="F5EDE3"/>
          </a:solidFill>
          <a:ln/>
        </p:spPr>
      </p:sp>
      <p:sp>
        <p:nvSpPr>
          <p:cNvPr id="63" name="Text 52"/>
          <p:cNvSpPr/>
          <p:nvPr/>
        </p:nvSpPr>
        <p:spPr>
          <a:xfrm>
            <a:off x="4206240" y="8906256"/>
            <a:ext cx="17373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Grand Total (₹)</a:t>
            </a:r>
            <a:endParaRPr lang="en-US" sz="1000" dirty="0"/>
          </a:p>
        </p:txBody>
      </p:sp>
      <p:sp>
        <p:nvSpPr>
          <p:cNvPr id="64" name="Text 53"/>
          <p:cNvSpPr/>
          <p:nvPr/>
        </p:nvSpPr>
        <p:spPr>
          <a:xfrm>
            <a:off x="5989320" y="8906256"/>
            <a:ext cx="10515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endParaRPr lang="en-US" sz="1000" dirty="0"/>
          </a:p>
        </p:txBody>
      </p:sp>
      <p:sp>
        <p:nvSpPr>
          <p:cNvPr id="65" name="Text 54"/>
          <p:cNvSpPr/>
          <p:nvPr/>
        </p:nvSpPr>
        <p:spPr>
          <a:xfrm>
            <a:off x="502920" y="8119872"/>
            <a:ext cx="3566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buNone/>
            </a:pPr>
            <a:r>
              <a:rPr lang="en-US" sz="750" i="1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GST: CGST + SGST within your state; IGST inter-state.</a:t>
            </a:r>
            <a:endParaRPr lang="en-US" sz="750" dirty="0"/>
          </a:p>
          <a:p>
            <a:pPr algn="l" indent="0" marL="0">
              <a:buNone/>
            </a:pPr>
            <a:r>
              <a:rPr lang="en-US" sz="750" i="1" dirty="0">
                <a:solidFill>
                  <a:srgbClr val="8A837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Images: right-click any image → Change Picture (in Canva: click image → Replace).</a:t>
            </a:r>
            <a:endParaRPr lang="en-US" sz="750" dirty="0"/>
          </a:p>
        </p:txBody>
      </p:sp>
      <p:sp>
        <p:nvSpPr>
          <p:cNvPr id="66" name="Shape 55"/>
          <p:cNvSpPr/>
          <p:nvPr/>
        </p:nvSpPr>
        <p:spPr>
          <a:xfrm>
            <a:off x="502920" y="9308592"/>
            <a:ext cx="6556248" cy="0"/>
          </a:xfrm>
          <a:prstGeom prst="line">
            <a:avLst/>
          </a:prstGeom>
          <a:noFill/>
          <a:ln w="9525">
            <a:solidFill>
              <a:srgbClr val="E3D9CB"/>
            </a:solidFill>
            <a:prstDash val="solid"/>
          </a:ln>
        </p:spPr>
      </p:sp>
      <p:sp>
        <p:nvSpPr>
          <p:cNvPr id="67" name="Text 56"/>
          <p:cNvSpPr/>
          <p:nvPr/>
        </p:nvSpPr>
        <p:spPr>
          <a:xfrm>
            <a:off x="502920" y="9372600"/>
            <a:ext cx="655624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850" i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Amount in words:  Rupees ______________________________________________ Only</a:t>
            </a:r>
            <a:endParaRPr lang="en-US" sz="850" dirty="0"/>
          </a:p>
        </p:txBody>
      </p:sp>
      <p:sp>
        <p:nvSpPr>
          <p:cNvPr id="68" name="Text 57"/>
          <p:cNvSpPr/>
          <p:nvPr/>
        </p:nvSpPr>
        <p:spPr>
          <a:xfrm>
            <a:off x="502920" y="9720072"/>
            <a:ext cx="27432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A8754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TERMS &amp; CONDITIONS</a:t>
            </a:r>
            <a:endParaRPr lang="en-US" sz="750" dirty="0"/>
          </a:p>
        </p:txBody>
      </p:sp>
      <p:sp>
        <p:nvSpPr>
          <p:cNvPr id="69" name="Text 58"/>
          <p:cNvSpPr/>
          <p:nvPr/>
        </p:nvSpPr>
        <p:spPr>
          <a:xfrm>
            <a:off x="502920" y="9921240"/>
            <a:ext cx="4937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 Prices valid for the period stated above.</a:t>
            </a:r>
            <a:endParaRPr lang="en-US" sz="780" dirty="0"/>
          </a:p>
        </p:txBody>
      </p:sp>
      <p:sp>
        <p:nvSpPr>
          <p:cNvPr id="70" name="Text 59"/>
          <p:cNvSpPr/>
          <p:nvPr/>
        </p:nvSpPr>
        <p:spPr>
          <a:xfrm>
            <a:off x="502920" y="10104120"/>
            <a:ext cx="4937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 Payment terms: ____________________________.</a:t>
            </a:r>
            <a:endParaRPr lang="en-US" sz="780" dirty="0"/>
          </a:p>
        </p:txBody>
      </p:sp>
      <p:sp>
        <p:nvSpPr>
          <p:cNvPr id="71" name="Text 60"/>
          <p:cNvSpPr/>
          <p:nvPr/>
        </p:nvSpPr>
        <p:spPr>
          <a:xfrm>
            <a:off x="502920" y="10287000"/>
            <a:ext cx="49377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78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 Delivery: ____________________________.</a:t>
            </a:r>
            <a:endParaRPr lang="en-US" sz="780" dirty="0"/>
          </a:p>
        </p:txBody>
      </p:sp>
      <p:sp>
        <p:nvSpPr>
          <p:cNvPr id="72" name="Text 61"/>
          <p:cNvSpPr/>
          <p:nvPr/>
        </p:nvSpPr>
        <p:spPr>
          <a:xfrm>
            <a:off x="4572000" y="9317736"/>
            <a:ext cx="248716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2E2A2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(Your Company Name)</a:t>
            </a:r>
            <a:endParaRPr lang="en-US" sz="900" dirty="0"/>
          </a:p>
        </p:txBody>
      </p:sp>
      <p:sp>
        <p:nvSpPr>
          <p:cNvPr id="73" name="Shape 62"/>
          <p:cNvSpPr/>
          <p:nvPr/>
        </p:nvSpPr>
        <p:spPr>
          <a:xfrm>
            <a:off x="4572000" y="9957816"/>
            <a:ext cx="2487168" cy="0"/>
          </a:xfrm>
          <a:prstGeom prst="line">
            <a:avLst/>
          </a:prstGeom>
          <a:noFill/>
          <a:ln w="12700">
            <a:solidFill>
              <a:srgbClr val="5A5248"/>
            </a:solidFill>
            <a:prstDash val="solid"/>
          </a:ln>
        </p:spPr>
      </p:sp>
      <p:sp>
        <p:nvSpPr>
          <p:cNvPr id="74" name="Text 63"/>
          <p:cNvSpPr/>
          <p:nvPr/>
        </p:nvSpPr>
        <p:spPr>
          <a:xfrm>
            <a:off x="4572000" y="9994392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Authorised Signatory</a:t>
            </a:r>
            <a:endParaRPr lang="en-US" sz="800" dirty="0"/>
          </a:p>
        </p:txBody>
      </p:sp>
      <p:sp>
        <p:nvSpPr>
          <p:cNvPr id="75" name="Shape 64"/>
          <p:cNvSpPr/>
          <p:nvPr/>
        </p:nvSpPr>
        <p:spPr>
          <a:xfrm>
            <a:off x="502920" y="9957816"/>
            <a:ext cx="2487168" cy="0"/>
          </a:xfrm>
          <a:prstGeom prst="line">
            <a:avLst/>
          </a:prstGeom>
          <a:noFill/>
          <a:ln w="12700">
            <a:solidFill>
              <a:srgbClr val="5A5248"/>
            </a:solidFill>
            <a:prstDash val="solid"/>
          </a:ln>
        </p:spPr>
      </p:sp>
      <p:sp>
        <p:nvSpPr>
          <p:cNvPr id="76" name="Text 65"/>
          <p:cNvSpPr/>
          <p:nvPr/>
        </p:nvSpPr>
        <p:spPr>
          <a:xfrm>
            <a:off x="502920" y="9994392"/>
            <a:ext cx="2487168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5A52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by</a:t>
            </a:r>
            <a:endParaRPr lang="en-US" sz="800" dirty="0"/>
          </a:p>
        </p:txBody>
      </p:sp>
      <p:sp>
        <p:nvSpPr>
          <p:cNvPr id="77" name="Text 66"/>
          <p:cNvSpPr/>
          <p:nvPr/>
        </p:nvSpPr>
        <p:spPr>
          <a:xfrm>
            <a:off x="502920" y="10369296"/>
            <a:ext cx="655624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750" dirty="0">
                <a:solidFill>
                  <a:srgbClr val="B8B0A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format by SaleShade — saleshade.in</a:t>
            </a:r>
            <a:endParaRPr lang="en-US" sz="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2026-08-16T09:04:12Z</dcterms:created>
  <dcterms:modified xsi:type="dcterms:W3CDTF">2026-08-16T09:04:12Z</dcterms:modified>
</cp:coreProperties>
</file>